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450" r:id="rId1"/>
    <p:sldMasterId id="2147484483" r:id="rId2"/>
  </p:sldMasterIdLst>
  <p:notesMasterIdLst>
    <p:notesMasterId r:id="rId10"/>
  </p:notesMasterIdLst>
  <p:handoutMasterIdLst>
    <p:handoutMasterId r:id="rId11"/>
  </p:handoutMasterIdLst>
  <p:sldIdLst>
    <p:sldId id="4602" r:id="rId3"/>
    <p:sldId id="4437" r:id="rId4"/>
    <p:sldId id="4317" r:id="rId5"/>
    <p:sldId id="4271" r:id="rId6"/>
    <p:sldId id="4600" r:id="rId7"/>
    <p:sldId id="4596" r:id="rId8"/>
    <p:sldId id="4601" r:id="rId9"/>
  </p:sldIdLst>
  <p:sldSz cx="9144000" cy="5143500" type="screen16x9"/>
  <p:notesSz cx="6797675" cy="9926638"/>
  <p:embeddedFontLst>
    <p:embeddedFont>
      <p:font typeface="Amasis MT Pro" panose="02040504050005020304" pitchFamily="18" charset="0"/>
      <p:regular r:id="rId12"/>
      <p:bold r:id="rId13"/>
      <p:italic r:id="rId14"/>
      <p:boldItalic r:id="rId15"/>
    </p:embeddedFont>
    <p:embeddedFont>
      <p:font typeface="Amasis MT Pro Light" panose="02040304050005020304" pitchFamily="18" charset="0"/>
      <p:regular r:id="rId16"/>
      <p:italic r:id="rId17"/>
    </p:embeddedFont>
    <p:embeddedFont>
      <p:font typeface="Avenir LT Std 65 Medium" panose="020B0604020202020204" charset="0"/>
      <p:regular r:id="rId18"/>
      <p:bold r:id="rId19"/>
      <p:italic r:id="rId20"/>
    </p:embeddedFont>
    <p:embeddedFont>
      <p:font typeface="Inter" panose="02000503000000020004" pitchFamily="50" charset="0"/>
      <p:regular r:id="rId21"/>
      <p:bold r:id="rId22"/>
      <p:italic r:id="rId23"/>
      <p:boldItalic r:id="rId24"/>
    </p:embeddedFont>
    <p:embeddedFont>
      <p:font typeface="Inter Light" panose="02000403000000020004" pitchFamily="50" charset="0"/>
      <p:regular r:id="rId25"/>
      <p:italic r:id="rId26"/>
    </p:embeddedFont>
    <p:embeddedFont>
      <p:font typeface="Playfair Display" pitchFamily="2" charset="0"/>
      <p:regular r:id="rId27"/>
      <p:bold r:id="rId28"/>
      <p:italic r:id="rId29"/>
      <p:boldItalic r:id="rId30"/>
    </p:embeddedFont>
    <p:embeddedFont>
      <p:font typeface="Segoe UI Symbol" panose="020B0502040204020203" pitchFamily="3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67" userDrawn="1">
          <p15:clr>
            <a:srgbClr val="A4A3A4"/>
          </p15:clr>
        </p15:guide>
        <p15:guide id="3" orient="horz" pos="1938" userDrawn="1">
          <p15:clr>
            <a:srgbClr val="A4A3A4"/>
          </p15:clr>
        </p15:guide>
        <p15:guide id="4" orient="horz" pos="486" userDrawn="1">
          <p15:clr>
            <a:srgbClr val="A4A3A4"/>
          </p15:clr>
        </p15:guide>
        <p15:guide id="6" orient="horz" pos="894" userDrawn="1">
          <p15:clr>
            <a:srgbClr val="A4A3A4"/>
          </p15:clr>
        </p15:guide>
        <p15:guide id="7" orient="horz" pos="214" userDrawn="1">
          <p15:clr>
            <a:srgbClr val="A4A3A4"/>
          </p15:clr>
        </p15:guide>
        <p15:guide id="8" orient="horz" pos="1348" userDrawn="1">
          <p15:clr>
            <a:srgbClr val="A4A3A4"/>
          </p15:clr>
        </p15:guide>
        <p15:guide id="9" pos="1927" userDrawn="1">
          <p15:clr>
            <a:srgbClr val="A4A3A4"/>
          </p15:clr>
        </p15:guide>
        <p15:guide id="10" orient="horz" pos="1166" userDrawn="1">
          <p15:clr>
            <a:srgbClr val="A4A3A4"/>
          </p15:clr>
        </p15:guide>
        <p15:guide id="11" orient="horz" pos="2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FCC6BC-F230-730D-ED0F-3A685BD9C794}" name="Viscusi Nicola" initials="NV" userId="S::nicola.viscusi@dextra.ch::e128cd70-be6c-4a96-a3a3-0c977445908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hrendt Maximilian" initials="BM" lastIdx="3" clrIdx="0">
    <p:extLst>
      <p:ext uri="{19B8F6BF-5375-455C-9EA6-DF929625EA0E}">
        <p15:presenceInfo xmlns:p15="http://schemas.microsoft.com/office/powerpoint/2012/main" userId="S-1-5-21-414839605-400828440-2749558936-1754" providerId="AD"/>
      </p:ext>
    </p:extLst>
  </p:cmAuthor>
  <p:cmAuthor id="2" name="Bhend Martin" initials="BM" lastIdx="4" clrIdx="1">
    <p:extLst>
      <p:ext uri="{19B8F6BF-5375-455C-9EA6-DF929625EA0E}">
        <p15:presenceInfo xmlns:p15="http://schemas.microsoft.com/office/powerpoint/2012/main" userId="S-1-5-21-414839605-400828440-2749558936-17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F0000"/>
    <a:srgbClr val="727272"/>
    <a:srgbClr val="142E51"/>
    <a:srgbClr val="F3F7F9"/>
    <a:srgbClr val="D9E3EC"/>
    <a:srgbClr val="BEE2D4"/>
    <a:srgbClr val="FFFFFF"/>
    <a:srgbClr val="FBFCF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5" autoAdjust="0"/>
    <p:restoredTop sz="95186" autoAdjust="0"/>
  </p:normalViewPr>
  <p:slideViewPr>
    <p:cSldViewPr>
      <p:cViewPr varScale="1">
        <p:scale>
          <a:sx n="195" d="100"/>
          <a:sy n="195" d="100"/>
        </p:scale>
        <p:origin x="3690" y="150"/>
      </p:cViewPr>
      <p:guideLst>
        <p:guide pos="567"/>
        <p:guide orient="horz" pos="1938"/>
        <p:guide orient="horz" pos="486"/>
        <p:guide orient="horz" pos="894"/>
        <p:guide orient="horz" pos="214"/>
        <p:guide orient="horz" pos="1348"/>
        <p:guide pos="1927"/>
        <p:guide orient="horz" pos="1166"/>
        <p:guide orient="horz" pos="266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1294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US" b="1" dirty="0">
              <a:latin typeface="Avenir LT Std 65 Medium" panose="020B04020202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b="1" smtClean="0">
                <a:latin typeface="Avenir LT Std 65 Medium" panose="020B0402020203020204" pitchFamily="34" charset="0"/>
              </a:rPr>
              <a:pPr/>
              <a:t>4/30/2024</a:t>
            </a:fld>
            <a:endParaRPr lang="en-US" b="1" dirty="0">
              <a:latin typeface="Avenir LT Std 65 Medium" panose="020B04020202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US" b="1" dirty="0">
              <a:latin typeface="Avenir LT Std 65 Medium" panose="020B04020202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b="1" smtClean="0">
                <a:latin typeface="Avenir LT Std 65 Medium" panose="020B0402020203020204" pitchFamily="34" charset="0"/>
              </a:rPr>
              <a:pPr/>
              <a:t>‹Nr.›</a:t>
            </a:fld>
            <a:endParaRPr lang="en-US" b="1" dirty="0">
              <a:latin typeface="Avenir LT Std 65 Medium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 b="1" i="0">
                <a:latin typeface="Avenir LT Std 65 Medium" panose="020B0402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 b="1" i="0">
                <a:latin typeface="Avenir LT Std 65 Medium" panose="020B0402020203020204" pitchFamily="34" charset="0"/>
              </a:defRPr>
            </a:lvl1pPr>
          </a:lstStyle>
          <a:p>
            <a:fld id="{7663E9E0-D922-418E-8BFA-E41C87CB1E68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 b="1" i="0">
                <a:latin typeface="Avenir LT Std 65 Medium" panose="020B0402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 b="1" i="0">
                <a:latin typeface="Avenir LT Std 65 Medium" panose="020B0402020203020204" pitchFamily="34" charset="0"/>
              </a:defRPr>
            </a:lvl1pPr>
          </a:lstStyle>
          <a:p>
            <a:fld id="{2E7D2F9E-D167-4ED3-83EC-AE46EA34BEC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Avenir LT Std 65 Medium" panose="020B0402020203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Avenir LT Std 65 Medium" panose="020B0402020203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Avenir LT Std 65 Medium" panose="020B04020202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Avenir LT Std 65 Medium" panose="020B04020202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Avenir LT Std 65 Medium" panose="020B0402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5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hyperlink" Target="mailto:info@dextra.ch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6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hyperlink" Target="mailto:info@dextra.ch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hyperlink" Target="mailto:info@dextra.ch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8.sv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hyperlink" Target="mailto:info@dextra.ch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2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bg>
      <p:bgPr>
        <a:gradFill flip="none" rotWithShape="1">
          <a:gsLst>
            <a:gs pos="0">
              <a:srgbClr val="00142C"/>
            </a:gs>
            <a:gs pos="100000">
              <a:srgbClr val="142E5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0F0E8D7-46D5-4A0B-83D8-79188786F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4167727"/>
            <a:ext cx="7705105" cy="5513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de-CH" noProof="0" dirty="0"/>
              <a:t>[Name]</a:t>
            </a:r>
          </a:p>
          <a:p>
            <a:pPr lvl="0"/>
            <a:r>
              <a:rPr lang="de-CH" noProof="0" dirty="0"/>
              <a:t>[Position]</a:t>
            </a:r>
          </a:p>
          <a:p>
            <a:pPr lvl="0"/>
            <a:endParaRPr lang="de-CH" noProof="0" dirty="0"/>
          </a:p>
          <a:p>
            <a:pPr lvl="0"/>
            <a:r>
              <a:rPr lang="de-CH" noProof="0" dirty="0"/>
              <a:t>[Ort, Datum]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AA7F03C2-9C4F-4940-897E-170C24AB1E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2142141"/>
            <a:ext cx="8353425" cy="5012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chemeClr val="accent1"/>
                </a:solidFill>
                <a:latin typeface="Playfair Display" panose="00000500000000000000" pitchFamily="2" charset="0"/>
              </a:defRPr>
            </a:lvl1pPr>
          </a:lstStyle>
          <a:p>
            <a:pPr lvl="0"/>
            <a:r>
              <a:rPr lang="de-CH" noProof="0" dirty="0"/>
              <a:t>Präsentationstitel.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91F441E8-135B-47AA-AC14-649357DD00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2801261"/>
            <a:ext cx="8353425" cy="4185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+mn-lt"/>
                <a:ea typeface="Inter Light" panose="02000503000000020004" pitchFamily="2" charset="0"/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759192-2479-4A67-AB47-63DDB9030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72141" y="543441"/>
            <a:ext cx="657236" cy="57573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407E90F-B9C9-9682-66B9-1892AC78A7FA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063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02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r Titel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A58F2CE6-CA62-494C-A575-FC919C1D8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601" y="627843"/>
            <a:ext cx="7776810" cy="504045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5000" b="1" i="0">
                <a:solidFill>
                  <a:schemeClr val="tx2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ED180F-AA40-4249-AD25-738E897A0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1352" y="1383590"/>
            <a:ext cx="4032695" cy="3206305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2D497368-6226-4E46-B4CE-FEFBCE0AAA16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97BBFB-F97E-7AAF-1B7B-2052F5FA07C0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0F9BE1-F740-37A0-BF99-4CCCACD85B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11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9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r Titel &amp; Text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3CDCFE-B00C-3940-9EA0-9EE3E85FC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601" y="627843"/>
            <a:ext cx="7776810" cy="504045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50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CA3FFE2D-0EDD-1361-AB70-F1B71028F2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1352" y="1383590"/>
            <a:ext cx="4032695" cy="3206305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8D47A1-092A-A864-038B-99CC48BC3B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472" y="4837386"/>
            <a:ext cx="595703" cy="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51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anze Seite (Mit Fussno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E4CF019-517A-4F77-8D55-3B644FB52F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371951"/>
            <a:ext cx="8353425" cy="27463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700">
                <a:solidFill>
                  <a:srgbClr val="A9C3ED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200">
                <a:solidFill>
                  <a:srgbClr val="646464"/>
                </a:solidFill>
              </a:defRPr>
            </a:lvl2pPr>
            <a:lvl3pPr>
              <a:defRPr sz="1200">
                <a:solidFill>
                  <a:srgbClr val="646464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 err="1"/>
              <a:t>Fussnoten</a:t>
            </a:r>
            <a:r>
              <a:rPr lang="de-DE" noProof="0" dirty="0"/>
              <a:t>: [1] </a:t>
            </a:r>
            <a:r>
              <a:rPr lang="de-DE" noProof="0" dirty="0" err="1"/>
              <a:t>Lorem</a:t>
            </a:r>
            <a:r>
              <a:rPr lang="de-DE" noProof="0" dirty="0"/>
              <a:t> Ipsum; [2] Alias Aliud; [3] MGB </a:t>
            </a:r>
            <a:r>
              <a:rPr lang="de-DE" noProof="0" dirty="0" err="1"/>
              <a:t>MvP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7DB0C1E4-E991-4B01-8430-13C01BA2B25F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F3E80-16F4-433F-B879-4439F9D31511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9502041-9E27-B474-9BB1-984BFB323937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538715-C84D-363C-1F16-C6352AAEC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4" name="Textplatzhalter 6">
            <a:extLst>
              <a:ext uri="{FF2B5EF4-FFF2-40B4-BE49-F238E27FC236}">
                <a16:creationId xmlns:a16="http://schemas.microsoft.com/office/drawing/2014/main" id="{CED7F533-4F9F-22B9-E797-0B12615532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89" y="1131888"/>
            <a:ext cx="8353425" cy="3240087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10"/>
              </a:spcAft>
              <a:defRPr/>
            </a:lvl1pPr>
            <a:lvl2pPr marL="742950" indent="-285750">
              <a:lnSpc>
                <a:spcPct val="100000"/>
              </a:lnSpc>
              <a:spcAft>
                <a:spcPts val="110"/>
              </a:spcAft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Aft>
                <a:spcPts val="110"/>
              </a:spcAft>
              <a:defRPr/>
            </a:lvl3pPr>
            <a:lvl4pPr>
              <a:lnSpc>
                <a:spcPct val="100000"/>
              </a:lnSpc>
              <a:spcAft>
                <a:spcPts val="110"/>
              </a:spcAft>
              <a:defRPr/>
            </a:lvl4pPr>
            <a:lvl5pPr>
              <a:lnSpc>
                <a:spcPct val="100000"/>
              </a:lnSpc>
              <a:spcAft>
                <a:spcPts val="11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F6A7CA-C4D2-4101-C43B-AA6937C1B33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6DB610E-D643-AF53-3DD3-E42A9634A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81028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albe Seite (Zweifarbi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2D497368-6226-4E46-B4CE-FEFBCE0AAA16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97BBFB-F97E-7AAF-1B7B-2052F5FA07C0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55;p23">
            <a:extLst>
              <a:ext uri="{FF2B5EF4-FFF2-40B4-BE49-F238E27FC236}">
                <a16:creationId xmlns:a16="http://schemas.microsoft.com/office/drawing/2014/main" id="{99667AD9-ABB6-4F95-4FAE-9BECE5D68F34}"/>
              </a:ext>
            </a:extLst>
          </p:cNvPr>
          <p:cNvSpPr/>
          <p:nvPr userDrawn="1"/>
        </p:nvSpPr>
        <p:spPr>
          <a:xfrm>
            <a:off x="4569979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</a:endParaRP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596C5FF5-BCEC-89F0-3C5A-306C4B114EE9}"/>
              </a:ext>
            </a:extLst>
          </p:cNvPr>
          <p:cNvSpPr txBox="1">
            <a:spLocks/>
          </p:cNvSpPr>
          <p:nvPr userDrawn="1"/>
        </p:nvSpPr>
        <p:spPr>
          <a:xfrm>
            <a:off x="7884368" y="4812220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F3E80-16F4-433F-B879-4439F9D31511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B3FF0A4-AFC6-0D4B-CDBB-8E9ED31C6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  <p:sp>
        <p:nvSpPr>
          <p:cNvPr id="3" name="Textplatzhalter 6">
            <a:extLst>
              <a:ext uri="{FF2B5EF4-FFF2-40B4-BE49-F238E27FC236}">
                <a16:creationId xmlns:a16="http://schemas.microsoft.com/office/drawing/2014/main" id="{AF528A04-1C1D-34A0-1F06-53DCE1F03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90" y="1131888"/>
            <a:ext cx="4105274" cy="3595586"/>
          </a:xfrm>
        </p:spPr>
        <p:txBody>
          <a:bodyPr/>
          <a:lstStyle>
            <a:lvl1pPr>
              <a:lnSpc>
                <a:spcPct val="100000"/>
              </a:lnSpc>
              <a:spcAft>
                <a:spcPts val="110"/>
              </a:spcAft>
              <a:defRPr/>
            </a:lvl1pPr>
            <a:lvl2pPr marL="742950" indent="-285750">
              <a:lnSpc>
                <a:spcPct val="100000"/>
              </a:lnSpc>
              <a:spcAft>
                <a:spcPts val="110"/>
              </a:spcAft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Aft>
                <a:spcPts val="110"/>
              </a:spcAft>
              <a:defRPr/>
            </a:lvl3pPr>
            <a:lvl4pPr>
              <a:lnSpc>
                <a:spcPct val="100000"/>
              </a:lnSpc>
              <a:spcAft>
                <a:spcPts val="110"/>
              </a:spcAft>
              <a:defRPr/>
            </a:lvl4pPr>
            <a:lvl5pPr>
              <a:lnSpc>
                <a:spcPct val="100000"/>
              </a:lnSpc>
              <a:spcAft>
                <a:spcPts val="11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FFB143A-6529-ECC7-6F00-BEBB7F3655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39E908A-F31F-4EFB-76F3-AB7E72703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546527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9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albe Se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5709EE6-1F91-3344-DBD1-26EEAB931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3" name="Textplatzhalter 6">
            <a:extLst>
              <a:ext uri="{FF2B5EF4-FFF2-40B4-BE49-F238E27FC236}">
                <a16:creationId xmlns:a16="http://schemas.microsoft.com/office/drawing/2014/main" id="{55F07EEA-25F6-916B-F8D5-8C66D8BCD6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90" y="1131888"/>
            <a:ext cx="4105274" cy="3595586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10"/>
              </a:spcAft>
              <a:defRPr/>
            </a:lvl1pPr>
            <a:lvl2pPr marL="742950" indent="-285750">
              <a:lnSpc>
                <a:spcPct val="100000"/>
              </a:lnSpc>
              <a:spcAft>
                <a:spcPts val="110"/>
              </a:spcAft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Aft>
                <a:spcPts val="110"/>
              </a:spcAft>
              <a:defRPr/>
            </a:lvl3pPr>
            <a:lvl4pPr>
              <a:lnSpc>
                <a:spcPct val="100000"/>
              </a:lnSpc>
              <a:spcAft>
                <a:spcPts val="110"/>
              </a:spcAft>
              <a:defRPr/>
            </a:lvl4pPr>
            <a:lvl5pPr>
              <a:lnSpc>
                <a:spcPct val="100000"/>
              </a:lnSpc>
              <a:spcAft>
                <a:spcPts val="11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AD602-A733-685A-BCE0-19EA5475F9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FA31B47-F0AE-5501-C4BD-7F645581D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61806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Halbe Seit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3FB68C-21D1-DAFA-4663-C35ED270F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472" y="4837386"/>
            <a:ext cx="595703" cy="149722"/>
          </a:xfrm>
          <a:prstGeom prst="rect">
            <a:avLst/>
          </a:prstGeom>
        </p:spPr>
      </p:pic>
      <p:sp>
        <p:nvSpPr>
          <p:cNvPr id="4" name="Textplatzhalter 4">
            <a:extLst>
              <a:ext uri="{FF2B5EF4-FFF2-40B4-BE49-F238E27FC236}">
                <a16:creationId xmlns:a16="http://schemas.microsoft.com/office/drawing/2014/main" id="{E83F020E-FC67-D980-8248-9F033A7A0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31888"/>
            <a:ext cx="4105275" cy="3595586"/>
          </a:xfrm>
        </p:spPr>
        <p:txBody>
          <a:bodyPr lIns="0"/>
          <a:lstStyle>
            <a:lvl1pPr>
              <a:defRPr>
                <a:solidFill>
                  <a:srgbClr val="FBFCFD"/>
                </a:solidFill>
              </a:defRPr>
            </a:lvl1pPr>
            <a:lvl2pPr>
              <a:defRPr>
                <a:solidFill>
                  <a:srgbClr val="FBFCFD"/>
                </a:solidFill>
              </a:defRPr>
            </a:lvl2pPr>
            <a:lvl3pPr>
              <a:defRPr>
                <a:solidFill>
                  <a:srgbClr val="FBFCFD"/>
                </a:solidFill>
              </a:defRPr>
            </a:lvl3pPr>
            <a:lvl4pPr>
              <a:defRPr>
                <a:solidFill>
                  <a:srgbClr val="FBFCFD"/>
                </a:solidFill>
              </a:defRPr>
            </a:lvl4pPr>
            <a:lvl5pPr>
              <a:defRPr>
                <a:solidFill>
                  <a:srgbClr val="FBFCFD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469F59F-90C9-E688-70FB-BBBAD2C70AE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713206-0516-AF98-7289-836F7D9D0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16855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en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305A3329-92F0-2992-794A-35065943B6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131888"/>
            <a:ext cx="4105276" cy="3311525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1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200">
                <a:solidFill>
                  <a:srgbClr val="646464"/>
                </a:solidFill>
              </a:defRPr>
            </a:lvl2pPr>
            <a:lvl3pPr>
              <a:defRPr sz="1200">
                <a:solidFill>
                  <a:srgbClr val="646464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noProof="0" dirty="0"/>
              <a:t>Mastertextformat bearbeiten Mastertextformat bearbeiten</a:t>
            </a:r>
          </a:p>
          <a:p>
            <a:pPr lvl="0"/>
            <a:endParaRPr lang="de-DE" noProof="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D54B887-893A-8ECF-1BF2-C97678297CEE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94AEEA-9157-DD91-9C15-7C201665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7D7F77-A40C-84CE-726F-5032FF0C21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11F0C9C-D91B-5B01-CDE4-6B7B7F807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FB2195D4-828F-624C-3982-4EFD587A5F66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674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bg>
      <p:bgPr>
        <a:solidFill>
          <a:srgbClr val="E4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D54B887-893A-8ECF-1BF2-C97678297CEE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57351A-4183-61C4-3435-75C22063BB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675F12E-1E6C-D472-3840-623D9D2F1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275" y="1923678"/>
            <a:ext cx="5759450" cy="935410"/>
          </a:xfrm>
        </p:spPr>
        <p:txBody>
          <a:bodyPr/>
          <a:lstStyle>
            <a:lvl1pPr marL="0" indent="0" algn="ctr">
              <a:buNone/>
              <a:defRPr sz="2600" b="1">
                <a:latin typeface="+mj-lt"/>
              </a:defRPr>
            </a:lvl1pPr>
          </a:lstStyle>
          <a:p>
            <a:pPr lvl="0"/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10A146A-C7FB-3018-B3CC-DBC8039E6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2275" y="3076575"/>
            <a:ext cx="5759450" cy="21590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4463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hemen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2" name="Textplatzhalter 4">
            <a:extLst>
              <a:ext uri="{FF2B5EF4-FFF2-40B4-BE49-F238E27FC236}">
                <a16:creationId xmlns:a16="http://schemas.microsoft.com/office/drawing/2014/main" id="{5A2A833F-FB0A-5AF3-7C67-B86149A11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54" y="1448394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88FF6766-8DD0-6005-D48F-952D18B364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54" y="1707653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B66EFFA9-0B39-B943-D58F-24AE1197DA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5856" y="1448394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E56D88-AFBD-560C-A497-AF715F8055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5856" y="1707653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4DC121EE-8562-3145-81F4-E711977558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6176" y="1448394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81C0689E-B842-4C20-CA9C-9897A265B3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6176" y="1707653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730423A0-F09A-041A-48D0-7DE7216AB7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8860" y="2943549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CA3586BE-67E3-A59F-B229-DF2F2833D4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8860" y="320280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31BDE13-4A5C-4BFB-24F2-045B167C9E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75062" y="2943549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41B6F195-1888-C3AA-D4DA-147D4F93A6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75062" y="320280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D73F6978-FECC-EB0E-8873-7CF19B5341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5382" y="2943549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1EBE3511-E8CB-B818-CBBC-43677A75303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55382" y="320280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FB76ECE-A792-06D8-BEE8-B26566FC0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C98F005-4228-8808-AF1D-9FF3A5DC4B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13C88A1-ACFD-B2DD-8627-F7685D74B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265569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hemenblöcke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24E1B633-CF64-FE39-6478-68C34DDA3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54" y="1448394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34ADF958-9F72-6216-4A75-6B5773B993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54" y="1707653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87F07B-FB4A-032A-755D-99D212D6D5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5856" y="1448394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CA96A927-CF7E-5BE4-C5A8-3D8A2B9951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5856" y="1707653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6324B860-CC0E-4B2F-97A7-3D14B99B5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6176" y="1448394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0C64FEC-D4FC-1DC7-C505-6DD66AEFB9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6176" y="1707653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98B5769D-79BD-86BB-78E9-8722CAF0B0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8860" y="2943549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5F70FEA4-832D-4E0A-4FC6-00493F16F0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8860" y="320280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E452310-44A8-36AC-2209-31A0BAD943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75062" y="2943549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CF9AD30D-25AE-CCC3-D316-1B79F4E9FD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75062" y="320280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E29CCB28-DA8D-6464-9A44-7340804A2E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5382" y="2943549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B28EA38E-11CD-EFCD-21D9-ACB405BEF09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55382" y="320280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810A53E-818B-9E6A-D56B-A5E2728FB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472" y="4837386"/>
            <a:ext cx="595703" cy="149722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C93C2DD-C4FF-BCC1-3F36-EB9AB10617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C3592DE5-C2BE-B633-7EC1-FDD6956AF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00417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gradFill flip="none" rotWithShape="1">
          <a:gsLst>
            <a:gs pos="0">
              <a:srgbClr val="00142C"/>
            </a:gs>
            <a:gs pos="100000">
              <a:srgbClr val="142E5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0F0E8D7-46D5-4A0B-83D8-79188786F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4167727"/>
            <a:ext cx="7705105" cy="5513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de-CH" noProof="0" dirty="0"/>
              <a:t>[Name]</a:t>
            </a:r>
          </a:p>
          <a:p>
            <a:pPr lvl="0"/>
            <a:r>
              <a:rPr lang="de-CH" noProof="0" dirty="0"/>
              <a:t>[Position]</a:t>
            </a:r>
          </a:p>
          <a:p>
            <a:pPr lvl="0"/>
            <a:endParaRPr lang="de-CH" noProof="0" dirty="0"/>
          </a:p>
          <a:p>
            <a:pPr lvl="0"/>
            <a:r>
              <a:rPr lang="de-CH" noProof="0" dirty="0"/>
              <a:t>[Ort, Datum]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AA7F03C2-9C4F-4940-897E-170C24AB1E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2142141"/>
            <a:ext cx="8353425" cy="5012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chemeClr val="accent1"/>
                </a:solidFill>
                <a:latin typeface="Playfair Display" panose="00000500000000000000" pitchFamily="2" charset="0"/>
              </a:defRPr>
            </a:lvl1pPr>
          </a:lstStyle>
          <a:p>
            <a:pPr lvl="0"/>
            <a:r>
              <a:rPr lang="de-CH" noProof="0" dirty="0"/>
              <a:t>Präsentationstitel.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91F441E8-135B-47AA-AC14-649357DD00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2801261"/>
            <a:ext cx="8353425" cy="4185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+mn-lt"/>
                <a:ea typeface="Inter Light" panose="02000503000000020004" pitchFamily="2" charset="0"/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07E90F-B9C9-9682-66B9-1892AC78A7FA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894ADBAA-7543-E9F9-4EF8-15A6840FF18C}"/>
              </a:ext>
            </a:extLst>
          </p:cNvPr>
          <p:cNvCxnSpPr>
            <a:cxnSpLocks/>
          </p:cNvCxnSpPr>
          <p:nvPr userDrawn="1"/>
        </p:nvCxnSpPr>
        <p:spPr>
          <a:xfrm>
            <a:off x="4571479" y="867164"/>
            <a:ext cx="0" cy="192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31115227-39BF-38AB-8DC4-4D2D2045F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0547" y="864846"/>
            <a:ext cx="805429" cy="2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17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02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emen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2" name="Textplatzhalter 4">
            <a:extLst>
              <a:ext uri="{FF2B5EF4-FFF2-40B4-BE49-F238E27FC236}">
                <a16:creationId xmlns:a16="http://schemas.microsoft.com/office/drawing/2014/main" id="{5A2A833F-FB0A-5AF3-7C67-B86149A11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54" y="2073681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88FF6766-8DD0-6005-D48F-952D18B364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54" y="2332940"/>
            <a:ext cx="2084114" cy="1750978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B66EFFA9-0B39-B943-D58F-24AE1197DA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5856" y="2073681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E56D88-AFBD-560C-A497-AF715F8055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5856" y="2332940"/>
            <a:ext cx="2084114" cy="1750978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4DC121EE-8562-3145-81F4-E711977558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6176" y="2073681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81C0689E-B842-4C20-CA9C-9897A265B3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6176" y="2332940"/>
            <a:ext cx="2084114" cy="1750978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D684A6-47E5-11FD-3C8B-2D7C8FFC5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359F062-1357-4B5B-2C27-1C18794FCD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715E83-1873-BCAD-3A04-DAA2868A3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297892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emenblöcke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0431CB59-D117-2D79-7850-5E9B1F3DE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54" y="2073681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D6708931-8A4E-224A-69F2-480D15756D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54" y="2332940"/>
            <a:ext cx="2084114" cy="1750978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9D951236-A313-4290-2405-79E9C19552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5856" y="2073681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121C0173-EF51-5536-537B-4BD5675EE7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5856" y="2332940"/>
            <a:ext cx="2084114" cy="1750978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4F1B9E89-C765-43EE-C649-FE388885D6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6176" y="2073681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EBB434D4-5C1B-5E4F-8A8F-57F02FA781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6176" y="2332940"/>
            <a:ext cx="2084114" cy="1750978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C6040C-34EF-7626-61E6-DE0D11043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472" y="4837386"/>
            <a:ext cx="595703" cy="14972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85413-A9EC-47CE-F925-6CAE18AC4F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8555B25-EAF3-A295-C8D9-35F396629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915084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DE3D2662-C5A4-808E-2261-1FFCF45057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182786"/>
            <a:ext cx="2084114" cy="654433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4000" b="1" u="none">
                <a:solidFill>
                  <a:schemeClr val="tx1"/>
                </a:solidFill>
                <a:latin typeface="+mj-lt"/>
                <a:ea typeface="Inter" panose="02000503000000020004" pitchFamily="2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u="none">
                <a:solidFill>
                  <a:schemeClr val="tx1"/>
                </a:solidFill>
                <a:latin typeface="+mj-lt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KPI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92A56F94-0D36-A0E3-83F3-73BECB118D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1600" y="285908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C79F4A9E-2CAE-2474-0682-CA96D08073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9943" y="2182786"/>
            <a:ext cx="2084114" cy="654433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4000" b="1" u="none">
                <a:solidFill>
                  <a:schemeClr val="tx1"/>
                </a:solidFill>
                <a:latin typeface="+mj-lt"/>
                <a:ea typeface="Inter" panose="02000503000000020004" pitchFamily="2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u="none">
                <a:solidFill>
                  <a:schemeClr val="tx1"/>
                </a:solidFill>
                <a:latin typeface="+mj-lt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KPI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C8564661-CA66-0E91-9A88-B994BF6A133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29943" y="285908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F5884BA8-CAA4-AD82-7F9A-EE90D6EFFF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88286" y="2182786"/>
            <a:ext cx="2084114" cy="654433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4000" b="1" u="none">
                <a:solidFill>
                  <a:schemeClr val="tx1"/>
                </a:solidFill>
                <a:latin typeface="+mj-lt"/>
                <a:ea typeface="Inter" panose="02000503000000020004" pitchFamily="2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u="none">
                <a:solidFill>
                  <a:schemeClr val="tx1"/>
                </a:solidFill>
                <a:latin typeface="+mj-lt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KPI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B3BCCDFB-A89A-4FDA-25C3-88BB848003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88286" y="285908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42102AB-AB8E-5B73-8BC4-299D78AD5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AE0999D-CE79-F49D-A81F-587AA3BC7B3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4150FC8-D0AB-077F-4204-E19AFDFF4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370295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 Folie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F88F94B-1A42-4EAC-0F0A-3A71292889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182786"/>
            <a:ext cx="2084114" cy="654433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4000" b="1" u="none">
                <a:solidFill>
                  <a:schemeClr val="bg1"/>
                </a:solidFill>
                <a:latin typeface="+mj-lt"/>
                <a:ea typeface="Inter" panose="02000503000000020004" pitchFamily="2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u="none">
                <a:solidFill>
                  <a:schemeClr val="tx1"/>
                </a:solidFill>
                <a:latin typeface="+mj-lt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KPI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A5376B45-7A26-E0F0-4F37-FB0644654D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1600" y="285908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32F29DAB-929C-AE86-3C34-A797E69B92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9943" y="2182786"/>
            <a:ext cx="2084114" cy="654433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4000" b="1" u="none">
                <a:solidFill>
                  <a:schemeClr val="bg1"/>
                </a:solidFill>
                <a:latin typeface="+mj-lt"/>
                <a:ea typeface="Inter" panose="02000503000000020004" pitchFamily="2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u="none">
                <a:solidFill>
                  <a:schemeClr val="tx1"/>
                </a:solidFill>
                <a:latin typeface="+mj-lt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KPI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F805F28C-5B06-59FB-828E-9DAEA99A48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29943" y="285908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4DC8AFA5-43C8-98D3-02E9-5A2F158A0A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88286" y="2182786"/>
            <a:ext cx="2084114" cy="654433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4000" b="1" u="none">
                <a:solidFill>
                  <a:schemeClr val="bg1"/>
                </a:solidFill>
                <a:latin typeface="+mj-lt"/>
                <a:ea typeface="Inter" panose="02000503000000020004" pitchFamily="2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u="none">
                <a:solidFill>
                  <a:schemeClr val="tx1"/>
                </a:solidFill>
                <a:latin typeface="+mj-lt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KPI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D74966D7-39DA-F2A0-B49F-8267DFCFC8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88286" y="285908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9E2AA3-3FB7-3F92-2CE8-9748FA766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472" y="4837386"/>
            <a:ext cx="595703" cy="14972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996E8-D3DF-9CE6-680A-BCABB984632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1C034FC-8F28-1334-8F74-F0CB90364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833823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Lapto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090E3DB-54FB-EE12-A039-CBF156D32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6825" y="935038"/>
            <a:ext cx="4824413" cy="307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pic>
        <p:nvPicPr>
          <p:cNvPr id="3" name="Grafik 2" descr="Ein Bild, das Text, Elektronik, Display, Screenshot enthält.&#10;&#10;Automatisch generierte Beschreibung">
            <a:extLst>
              <a:ext uri="{FF2B5EF4-FFF2-40B4-BE49-F238E27FC236}">
                <a16:creationId xmlns:a16="http://schemas.microsoft.com/office/drawing/2014/main" id="{68378060-4E71-8ED4-A3B7-AC2F55A256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14131"/>
            <a:ext cx="6443117" cy="3985433"/>
          </a:xfrm>
          <a:prstGeom prst="rect">
            <a:avLst/>
          </a:prstGeom>
        </p:spPr>
      </p:pic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B7CAF61-5215-BDF3-65AD-E08A513F84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4" name="Textplatzhalter 6">
            <a:extLst>
              <a:ext uri="{FF2B5EF4-FFF2-40B4-BE49-F238E27FC236}">
                <a16:creationId xmlns:a16="http://schemas.microsoft.com/office/drawing/2014/main" id="{0F5C7266-9F0A-ED78-813E-AC69AE38BD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90" y="1131888"/>
            <a:ext cx="4105274" cy="3595586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10"/>
              </a:spcAft>
              <a:defRPr/>
            </a:lvl1pPr>
            <a:lvl2pPr marL="742950" indent="-285750">
              <a:lnSpc>
                <a:spcPct val="100000"/>
              </a:lnSpc>
              <a:spcAft>
                <a:spcPts val="110"/>
              </a:spcAft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Aft>
                <a:spcPts val="110"/>
              </a:spcAft>
              <a:defRPr/>
            </a:lvl3pPr>
            <a:lvl4pPr>
              <a:lnSpc>
                <a:spcPct val="100000"/>
              </a:lnSpc>
              <a:spcAft>
                <a:spcPts val="110"/>
              </a:spcAft>
              <a:defRPr/>
            </a:lvl4pPr>
            <a:lvl5pPr>
              <a:lnSpc>
                <a:spcPct val="100000"/>
              </a:lnSpc>
              <a:spcAft>
                <a:spcPts val="11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404D87D-47CF-66B3-0E20-E3B9D409663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49D826D-26FB-3B19-C42D-E13E8D872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197398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Laptop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4B58A78C-19A5-C2A0-8746-659F6A6C5D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6825" y="935038"/>
            <a:ext cx="4824413" cy="307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pic>
        <p:nvPicPr>
          <p:cNvPr id="4" name="Grafik 3" descr="Ein Bild, das Text, Elektronik, Display, Screenshot enthält.&#10;&#10;Automatisch generierte Beschreibung">
            <a:extLst>
              <a:ext uri="{FF2B5EF4-FFF2-40B4-BE49-F238E27FC236}">
                <a16:creationId xmlns:a16="http://schemas.microsoft.com/office/drawing/2014/main" id="{2F306506-9B00-1C3A-5EAD-9B71668F7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14131"/>
            <a:ext cx="6443117" cy="39854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CE55B96-A823-58BF-667D-44C9C8861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472" y="4837386"/>
            <a:ext cx="595703" cy="149722"/>
          </a:xfrm>
          <a:prstGeom prst="rect">
            <a:avLst/>
          </a:prstGeom>
        </p:spPr>
      </p:pic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FD8388F-71C1-C6DD-046B-C3EE4C299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31888"/>
            <a:ext cx="4105275" cy="3595586"/>
          </a:xfrm>
        </p:spPr>
        <p:txBody>
          <a:bodyPr lIns="0"/>
          <a:lstStyle>
            <a:lvl1pPr>
              <a:defRPr>
                <a:solidFill>
                  <a:srgbClr val="FBFCFD"/>
                </a:solidFill>
              </a:defRPr>
            </a:lvl1pPr>
            <a:lvl2pPr>
              <a:defRPr>
                <a:solidFill>
                  <a:srgbClr val="FBFCFD"/>
                </a:solidFill>
              </a:defRPr>
            </a:lvl2pPr>
            <a:lvl3pPr>
              <a:defRPr>
                <a:solidFill>
                  <a:srgbClr val="FBFCFD"/>
                </a:solidFill>
              </a:defRPr>
            </a:lvl3pPr>
            <a:lvl4pPr>
              <a:defRPr>
                <a:solidFill>
                  <a:srgbClr val="FBFCFD"/>
                </a:solidFill>
              </a:defRPr>
            </a:lvl4pPr>
            <a:lvl5pPr>
              <a:defRPr>
                <a:solidFill>
                  <a:srgbClr val="FBFCFD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F4174D7-20A1-5A51-8B07-279BFBD0BF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D9810F4-B3D8-2318-03EF-DAC2EEB69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274839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090E3DB-54FB-EE12-A039-CBF156D32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8469" y="1273995"/>
            <a:ext cx="4824413" cy="307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pic>
        <p:nvPicPr>
          <p:cNvPr id="3" name="Grafik 2" descr="Ein Bild, das Text, Elektronik, Display, Screenshot enthält.&#10;&#10;Automatisch generierte Beschreibung">
            <a:extLst>
              <a:ext uri="{FF2B5EF4-FFF2-40B4-BE49-F238E27FC236}">
                <a16:creationId xmlns:a16="http://schemas.microsoft.com/office/drawing/2014/main" id="{68378060-4E71-8ED4-A3B7-AC2F55A256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12" y="853088"/>
            <a:ext cx="6443117" cy="3985433"/>
          </a:xfrm>
          <a:prstGeom prst="rect">
            <a:avLst/>
          </a:prstGeom>
        </p:spPr>
      </p:pic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D71D19C-DED3-E483-7D78-5CE090089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FC04D-C29D-8880-5EA1-69E3D16EC2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3242E33-92CE-8A96-CDA8-8D9954E05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066544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(Lila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090E3DB-54FB-EE12-A039-CBF156D32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8469" y="1273995"/>
            <a:ext cx="4824413" cy="307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pic>
        <p:nvPicPr>
          <p:cNvPr id="3" name="Grafik 2" descr="Ein Bild, das Text, Elektronik, Display, Screenshot enthält.&#10;&#10;Automatisch generierte Beschreibung">
            <a:extLst>
              <a:ext uri="{FF2B5EF4-FFF2-40B4-BE49-F238E27FC236}">
                <a16:creationId xmlns:a16="http://schemas.microsoft.com/office/drawing/2014/main" id="{68378060-4E71-8ED4-A3B7-AC2F55A256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12" y="853088"/>
            <a:ext cx="6443117" cy="3985433"/>
          </a:xfrm>
          <a:prstGeom prst="rect">
            <a:avLst/>
          </a:prstGeom>
        </p:spPr>
      </p:pic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D71D19C-DED3-E483-7D78-5CE090089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FC04D-C29D-8880-5EA1-69E3D16EC2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3242E33-92CE-8A96-CDA8-8D9954E05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662434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E8E25CB-EF6E-9117-221B-E9AFDA4F3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8469" y="1273995"/>
            <a:ext cx="4824413" cy="307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pic>
        <p:nvPicPr>
          <p:cNvPr id="6" name="Grafik 5" descr="Ein Bild, das Text, Elektronik, Display, Screenshot enthält.&#10;&#10;Automatisch generierte Beschreibung">
            <a:extLst>
              <a:ext uri="{FF2B5EF4-FFF2-40B4-BE49-F238E27FC236}">
                <a16:creationId xmlns:a16="http://schemas.microsoft.com/office/drawing/2014/main" id="{DE304118-82D4-240B-5D63-0E9550FFF9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12" y="853088"/>
            <a:ext cx="6443117" cy="39854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40273D9-4CA8-140D-B871-8AF17B835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472" y="4837386"/>
            <a:ext cx="595703" cy="14972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B3173-ADDC-75E3-13FF-B404555E6B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C1543EE-32F7-194F-CD5C-FD21C8DA7E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11776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45" name="Textplatzhalter 4">
            <a:extLst>
              <a:ext uri="{FF2B5EF4-FFF2-40B4-BE49-F238E27FC236}">
                <a16:creationId xmlns:a16="http://schemas.microsoft.com/office/drawing/2014/main" id="{5F9391BB-1FBF-CF4A-B9FE-CDC7378B9E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9" y="1131888"/>
            <a:ext cx="4105274" cy="3201910"/>
          </a:xfrm>
          <a:prstGeom prst="rect">
            <a:avLst/>
          </a:prstGeom>
        </p:spPr>
        <p:txBody>
          <a:bodyPr lIns="0" rIns="0" numCol="1"/>
          <a:lstStyle>
            <a:lvl1pPr marL="179388" indent="-179388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7A9FB4C-90C2-B07A-AD44-4EE2D8AE48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1863" y="1131888"/>
            <a:ext cx="1728787" cy="352107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DFD893-9B1A-653A-AF57-90C2B0799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A6EF83E-ACF3-A2EC-5420-298DE921CAC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9247FD1-AAF2-F687-E5EF-FF7113A2D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22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_mit_Foto">
    <p:bg>
      <p:bgPr>
        <a:gradFill flip="none" rotWithShape="1">
          <a:gsLst>
            <a:gs pos="0">
              <a:srgbClr val="00142C"/>
            </a:gs>
            <a:gs pos="100000">
              <a:srgbClr val="142E5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0F0E8D7-46D5-4A0B-83D8-79188786F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8064" y="1785413"/>
            <a:ext cx="3620591" cy="55137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buNone/>
              <a:defRPr sz="1000" b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de-CH" noProof="0" dirty="0"/>
              <a:t>[Name]</a:t>
            </a:r>
          </a:p>
          <a:p>
            <a:pPr lvl="0"/>
            <a:r>
              <a:rPr lang="de-CH" noProof="0" dirty="0"/>
              <a:t>[Position]</a:t>
            </a:r>
          </a:p>
          <a:p>
            <a:pPr lvl="0"/>
            <a:endParaRPr lang="de-CH" noProof="0" dirty="0"/>
          </a:p>
          <a:p>
            <a:pPr lvl="0"/>
            <a:r>
              <a:rPr lang="de-CH" noProof="0" dirty="0"/>
              <a:t>[Ort, Datum]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AA7F03C2-9C4F-4940-897E-170C24AB1E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689105"/>
            <a:ext cx="8353425" cy="5012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accent1"/>
                </a:solidFill>
                <a:latin typeface="Playfair Display" panose="00000500000000000000" pitchFamily="2" charset="0"/>
              </a:defRPr>
            </a:lvl1pPr>
          </a:lstStyle>
          <a:p>
            <a:pPr lvl="0"/>
            <a:r>
              <a:rPr lang="de-CH" noProof="0" dirty="0"/>
              <a:t>Präsentationstitel.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91F441E8-135B-47AA-AC14-649357DD00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47319"/>
            <a:ext cx="8353425" cy="4185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+mn-lt"/>
                <a:ea typeface="Inter Light" panose="02000503000000020004" pitchFamily="2" charset="0"/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07E90F-B9C9-9682-66B9-1892AC78A7FA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D6D24BF9-BE02-F14B-D027-5D6DD01ACE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8" y="2571750"/>
            <a:ext cx="9098281" cy="257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3EE019-9240-B39C-ABD2-F96E6B953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87" y="421264"/>
            <a:ext cx="643316" cy="1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51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02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Smartphone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45" name="Textplatzhalter 4">
            <a:extLst>
              <a:ext uri="{FF2B5EF4-FFF2-40B4-BE49-F238E27FC236}">
                <a16:creationId xmlns:a16="http://schemas.microsoft.com/office/drawing/2014/main" id="{5F9391BB-1FBF-CF4A-B9FE-CDC7378B9E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9" y="1137132"/>
            <a:ext cx="4105274" cy="3201910"/>
          </a:xfrm>
          <a:prstGeom prst="rect">
            <a:avLst/>
          </a:prstGeom>
        </p:spPr>
        <p:txBody>
          <a:bodyPr lIns="0" rIns="0" numCol="1"/>
          <a:lstStyle>
            <a:lvl1pPr marL="179388" indent="-179388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968FC4F5-94B0-4223-7C8B-F4F3AAC3A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1863" y="1131888"/>
            <a:ext cx="1728787" cy="352107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3FEADC-425A-2FD6-0AA0-750D98886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472" y="4837386"/>
            <a:ext cx="595703" cy="14972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D09ECB1-2053-E7F8-9B00-C3DCC84240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DC5735F-8E60-C60A-F8EE-C2B00FBAD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082129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2D497368-6226-4E46-B4CE-FEFBCE0AAA16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97BBFB-F97E-7AAF-1B7B-2052F5FA07C0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ED0547-A755-AA19-7CA1-D006BF5E24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5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98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0A5E90-A7AD-604F-0AB8-F071DA611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472" y="4837386"/>
            <a:ext cx="595703" cy="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19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6" descr="Ein Bild, das sitzend, blau, weiß, Licht enthält.&#10;&#10;Automatisch generierte Beschreibung">
            <a:extLst>
              <a:ext uri="{FF2B5EF4-FFF2-40B4-BE49-F238E27FC236}">
                <a16:creationId xmlns:a16="http://schemas.microsoft.com/office/drawing/2014/main" id="{254DCA36-3B5A-4EAC-AD34-38E264649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4" b="8606"/>
          <a:stretch/>
        </p:blipFill>
        <p:spPr>
          <a:xfrm>
            <a:off x="0" y="2647949"/>
            <a:ext cx="9144000" cy="249555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710E4E3-935B-4894-9CCF-B05AB816215B}"/>
              </a:ext>
            </a:extLst>
          </p:cNvPr>
          <p:cNvSpPr/>
          <p:nvPr userDrawn="1"/>
        </p:nvSpPr>
        <p:spPr bwMode="auto">
          <a:xfrm>
            <a:off x="0" y="0"/>
            <a:ext cx="9144000" cy="272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A1EE17-3059-43DB-BC65-5E9FE5729E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1400" y="2999244"/>
            <a:ext cx="840164" cy="84016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4449B56-DAEE-4B6E-913E-309250E8BA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3800" y="3128155"/>
            <a:ext cx="552715" cy="484734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99BF844-BC8F-4B1F-BB3D-486B958AE2D8}"/>
              </a:ext>
            </a:extLst>
          </p:cNvPr>
          <p:cNvSpPr txBox="1">
            <a:spLocks/>
          </p:cNvSpPr>
          <p:nvPr userDrawn="1"/>
        </p:nvSpPr>
        <p:spPr>
          <a:xfrm>
            <a:off x="6444208" y="1108666"/>
            <a:ext cx="1767637" cy="81945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1" i="0" u="none" strike="noStrike" kern="1200" cap="none" spc="0" normalizeH="0" baseline="0" noProof="0" dirty="0">
                <a:ln>
                  <a:noFill/>
                </a:ln>
                <a:solidFill>
                  <a:srgbClr val="142E51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Dextra Rechtsschutz AG </a:t>
            </a: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00142C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Hohlstrasse 556</a:t>
            </a: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00142C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CH-8048 Zürich</a:t>
            </a: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658CC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info@dextra.ch</a:t>
            </a:r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srgbClr val="658CC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00142C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www.dextra.ch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52B2250-2F71-4274-B96A-FD48A0AA6CB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240863" y="485855"/>
            <a:ext cx="662274" cy="16645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EA629AB-E546-8431-22C4-80A2180F01C6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D3EC5DC-3AA1-8EA1-063D-B53567DB7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021" y="1138164"/>
            <a:ext cx="155257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  <a:endParaRPr lang="de-CH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9429EF1-FE72-434C-9E4A-E633E0CD09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021" y="1368351"/>
            <a:ext cx="1695450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CH" dirty="0"/>
              <a:t>Jobtitel</a:t>
            </a:r>
          </a:p>
          <a:p>
            <a:pPr lvl="0"/>
            <a:r>
              <a:rPr lang="de-CH" dirty="0"/>
              <a:t>Telefon</a:t>
            </a:r>
          </a:p>
          <a:p>
            <a:pPr lvl="0"/>
            <a:r>
              <a:rPr lang="de-CH" dirty="0"/>
              <a:t>Mail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FBF9505E-E0E3-B1B3-C78B-E6B016CDB0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7316" y="1135827"/>
            <a:ext cx="155257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  <a:endParaRPr lang="de-CH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DF43AE8A-E736-666F-21B3-EBBE2677A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316" y="1366014"/>
            <a:ext cx="1695450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CH" dirty="0"/>
              <a:t>Jobtitel</a:t>
            </a:r>
          </a:p>
          <a:p>
            <a:pPr lvl="0"/>
            <a:r>
              <a:rPr lang="de-CH" dirty="0"/>
              <a:t>Telefon</a:t>
            </a:r>
          </a:p>
          <a:p>
            <a:pPr lvl="0"/>
            <a:r>
              <a:rPr lang="de-CH" dirty="0"/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2319032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 Slide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6" descr="Ein Bild, das sitzend, blau, weiß, Licht enthält.&#10;&#10;Automatisch generierte Beschreibung">
            <a:extLst>
              <a:ext uri="{FF2B5EF4-FFF2-40B4-BE49-F238E27FC236}">
                <a16:creationId xmlns:a16="http://schemas.microsoft.com/office/drawing/2014/main" id="{254DCA36-3B5A-4EAC-AD34-38E264649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4" b="8606"/>
          <a:stretch/>
        </p:blipFill>
        <p:spPr>
          <a:xfrm>
            <a:off x="0" y="2647949"/>
            <a:ext cx="9144000" cy="249555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710E4E3-935B-4894-9CCF-B05AB816215B}"/>
              </a:ext>
            </a:extLst>
          </p:cNvPr>
          <p:cNvSpPr/>
          <p:nvPr userDrawn="1"/>
        </p:nvSpPr>
        <p:spPr bwMode="auto">
          <a:xfrm>
            <a:off x="0" y="0"/>
            <a:ext cx="9144000" cy="272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A1EE17-3059-43DB-BC65-5E9FE5729E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1400" y="2999244"/>
            <a:ext cx="840164" cy="84016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4449B56-DAEE-4B6E-913E-309250E8BA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3800" y="3128155"/>
            <a:ext cx="552715" cy="484734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99BF844-BC8F-4B1F-BB3D-486B958AE2D8}"/>
              </a:ext>
            </a:extLst>
          </p:cNvPr>
          <p:cNvSpPr txBox="1">
            <a:spLocks/>
          </p:cNvSpPr>
          <p:nvPr userDrawn="1"/>
        </p:nvSpPr>
        <p:spPr>
          <a:xfrm>
            <a:off x="6444208" y="1108666"/>
            <a:ext cx="1767637" cy="81945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Dextra Rechtsschutz AG </a:t>
            </a: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Hohlstrasse 556</a:t>
            </a: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CH-8048 Zürich</a:t>
            </a: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B3D4F5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info@dextra.ch</a:t>
            </a:r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srgbClr val="B3D4F5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www.dextra.ch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52B2250-2F71-4274-B96A-FD48A0AA6CB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240863" y="485855"/>
            <a:ext cx="662274" cy="16645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EA629AB-E546-8431-22C4-80A2180F01C6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D3EC5DC-3AA1-8EA1-063D-B53567DB7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293" y="1142089"/>
            <a:ext cx="155257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  <a:endParaRPr lang="de-CH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9429EF1-FE72-434C-9E4A-E633E0CD09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293" y="1372276"/>
            <a:ext cx="1695450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CH" dirty="0"/>
              <a:t>Jobtitel</a:t>
            </a:r>
          </a:p>
          <a:p>
            <a:pPr lvl="0"/>
            <a:r>
              <a:rPr lang="de-CH" dirty="0"/>
              <a:t>Telefon</a:t>
            </a:r>
          </a:p>
          <a:p>
            <a:pPr lvl="0"/>
            <a:r>
              <a:rPr lang="de-CH" dirty="0"/>
              <a:t>Mail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FBF9505E-E0E3-B1B3-C78B-E6B016CDB0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6588" y="1139752"/>
            <a:ext cx="155257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  <a:endParaRPr lang="de-CH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DF43AE8A-E736-666F-21B3-EBBE2677A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6588" y="1369939"/>
            <a:ext cx="1695450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CH" dirty="0"/>
              <a:t>Jobtitel</a:t>
            </a:r>
          </a:p>
          <a:p>
            <a:pPr lvl="0"/>
            <a:r>
              <a:rPr lang="de-CH" dirty="0"/>
              <a:t>Telefon</a:t>
            </a:r>
          </a:p>
          <a:p>
            <a:pPr lvl="0"/>
            <a:r>
              <a:rPr lang="de-CH" dirty="0"/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418855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orient="horz" pos="89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0709D-D749-DD4B-9D0D-47953119AC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1"/>
                </a:solidFill>
                <a:latin typeface="Amasis MT Pro" panose="02040504050005020304" pitchFamily="18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58F2CE6-CA62-494C-A575-FC919C1D8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 b="1" i="0">
                <a:solidFill>
                  <a:schemeClr val="accent1"/>
                </a:solidFill>
                <a:latin typeface="Amasis MT Pro" panose="02040504050005020304" pitchFamily="18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ED180F-AA40-4249-AD25-738E897A0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8" y="1131888"/>
            <a:ext cx="8353425" cy="3311525"/>
          </a:xfrm>
          <a:prstGeom prst="rect">
            <a:avLst/>
          </a:prstGeom>
        </p:spPr>
        <p:txBody>
          <a:bodyPr lIns="0" rIns="0"/>
          <a:lstStyle>
            <a:lvl1pPr marL="179388" indent="-179388">
              <a:defRPr sz="1100">
                <a:solidFill>
                  <a:schemeClr val="tx1"/>
                </a:solidFill>
                <a:latin typeface="Amasis MT Pro" panose="02040504050005020304" pitchFamily="18" charset="0"/>
                <a:ea typeface="Inter Light" panose="02000503000000020004" pitchFamily="2" charset="0"/>
              </a:defRPr>
            </a:lvl1pPr>
            <a:lvl2pPr>
              <a:defRPr sz="1200">
                <a:solidFill>
                  <a:srgbClr val="646464"/>
                </a:solidFill>
              </a:defRPr>
            </a:lvl2pPr>
            <a:lvl3pPr>
              <a:defRPr sz="1200">
                <a:solidFill>
                  <a:srgbClr val="646464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3B19BC6-77F5-4CD2-9D18-E4F7B487C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338" y="4812998"/>
            <a:ext cx="648270" cy="162067"/>
          </a:xfrm>
          <a:prstGeom prst="rect">
            <a:avLst/>
          </a:prstGeom>
        </p:spPr>
      </p:pic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2D497368-6226-4E46-B4CE-FEFBCE0AAA16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FF3E80-16F4-433F-B879-4439F9D31511}" type="slidenum">
              <a:rPr lang="de-CH" noProof="0" smtClean="0">
                <a:latin typeface="Amasis MT Pro Light" panose="02040304050005020304" pitchFamily="18" charset="0"/>
              </a:rPr>
              <a:pPr algn="r"/>
              <a:t>‹Nr.›</a:t>
            </a:fld>
            <a:endParaRPr lang="de-CH" noProof="0" dirty="0"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11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98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bg>
      <p:bgPr>
        <a:gradFill flip="none" rotWithShape="1">
          <a:gsLst>
            <a:gs pos="0">
              <a:srgbClr val="00142C"/>
            </a:gs>
            <a:gs pos="100000">
              <a:srgbClr val="142E5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0F0E8D7-46D5-4A0B-83D8-79188786F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4167727"/>
            <a:ext cx="7705105" cy="5513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de-CH" noProof="0" dirty="0"/>
              <a:t>[Name]</a:t>
            </a:r>
          </a:p>
          <a:p>
            <a:pPr lvl="0"/>
            <a:r>
              <a:rPr lang="de-CH" noProof="0" dirty="0"/>
              <a:t>[Position]</a:t>
            </a:r>
          </a:p>
          <a:p>
            <a:pPr lvl="0"/>
            <a:endParaRPr lang="de-CH" noProof="0" dirty="0"/>
          </a:p>
          <a:p>
            <a:pPr lvl="0"/>
            <a:r>
              <a:rPr lang="de-CH" noProof="0" dirty="0"/>
              <a:t>[Ort, Datum]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AA7F03C2-9C4F-4940-897E-170C24AB1E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2142141"/>
            <a:ext cx="8353425" cy="5012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chemeClr val="accent1"/>
                </a:solidFill>
                <a:latin typeface="Playfair Display" panose="00000500000000000000" pitchFamily="2" charset="0"/>
              </a:defRPr>
            </a:lvl1pPr>
          </a:lstStyle>
          <a:p>
            <a:pPr lvl="0"/>
            <a:r>
              <a:rPr lang="de-CH" noProof="0" dirty="0"/>
              <a:t>Präsentationstitel.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91F441E8-135B-47AA-AC14-649357DD00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2801261"/>
            <a:ext cx="8353425" cy="4185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759192-2479-4A67-AB47-63DDB9030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41" y="543278"/>
            <a:ext cx="657236" cy="57606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407E90F-B9C9-9682-66B9-1892AC78A7FA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573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02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bg>
      <p:bgPr>
        <a:solidFill>
          <a:srgbClr val="142E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77389B44-61F3-481B-9A34-2D4A4F1124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2147379"/>
            <a:ext cx="7489081" cy="5513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FDC840"/>
                </a:solidFill>
                <a:latin typeface="Playfair Display" panose="00000500000000000000" pitchFamily="2" charset="0"/>
              </a:defRPr>
            </a:lvl1pPr>
          </a:lstStyle>
          <a:p>
            <a:pPr lvl="0"/>
            <a:r>
              <a:rPr lang="de-CH" noProof="0" dirty="0"/>
              <a:t>Zwischentitel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4FA2FBDF-A809-491A-8895-D6269B47A4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472" y="2147379"/>
            <a:ext cx="431678" cy="5513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FFFFFF"/>
                </a:solidFill>
                <a:latin typeface="Playfair Display" panose="00000500000000000000" pitchFamily="2" charset="0"/>
              </a:defRPr>
            </a:lvl1pPr>
          </a:lstStyle>
          <a:p>
            <a:pPr lvl="0"/>
            <a:r>
              <a:rPr lang="de-CH" noProof="0" dirty="0"/>
              <a:t>#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29BC3572-4ACB-49F7-B398-52EDBA65E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2801261"/>
            <a:ext cx="7489081" cy="4185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pPr lvl="0"/>
            <a:r>
              <a:rPr lang="de-CH" noProof="0" dirty="0"/>
              <a:t>Untertitel (optional)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CA7C12E-2B61-4F48-EEBC-618D7357D121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6C08711-39A3-4121-0675-537070831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4837386"/>
            <a:ext cx="597357" cy="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59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026">
          <p15:clr>
            <a:srgbClr val="FBAE40"/>
          </p15:clr>
        </p15:guide>
        <p15:guide id="4" pos="385">
          <p15:clr>
            <a:srgbClr val="FBAE40"/>
          </p15:clr>
        </p15:guide>
        <p15:guide id="5" pos="65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anze 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0709D-D749-DD4B-9D0D-47953119AC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58F2CE6-CA62-494C-A575-FC919C1D8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>
              <a:defRPr sz="2400" b="1" i="0">
                <a:solidFill>
                  <a:schemeClr val="tx2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ED180F-AA40-4249-AD25-738E897A0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8" y="1381669"/>
            <a:ext cx="8353425" cy="3206305"/>
          </a:xfrm>
          <a:prstGeom prst="rect">
            <a:avLst/>
          </a:prstGeom>
        </p:spPr>
        <p:txBody>
          <a:bodyPr lIns="0" rIns="0" numCol="1"/>
          <a:lstStyle>
            <a:lvl1pPr marL="179388" indent="-179388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2D497368-6226-4E46-B4CE-FEFBCE0AAA16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97BBFB-F97E-7AAF-1B7B-2052F5FA07C0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2AAED3-9C4F-B796-ADE1-CD575D2C8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90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98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anze Seite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45" name="Textplatzhalter 4">
            <a:extLst>
              <a:ext uri="{FF2B5EF4-FFF2-40B4-BE49-F238E27FC236}">
                <a16:creationId xmlns:a16="http://schemas.microsoft.com/office/drawing/2014/main" id="{5F9391BB-1FBF-CF4A-B9FE-CDC7378B9E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8" y="1451272"/>
            <a:ext cx="8353121" cy="3201910"/>
          </a:xfrm>
          <a:prstGeom prst="rect">
            <a:avLst/>
          </a:prstGeom>
        </p:spPr>
        <p:txBody>
          <a:bodyPr lIns="0" rIns="0" numCol="1"/>
          <a:lstStyle>
            <a:lvl1pPr marL="179388" indent="-179388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91425E6-CA96-D0A6-A334-4BD142E97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4837386"/>
            <a:ext cx="597357" cy="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bg>
      <p:bgPr>
        <a:solidFill>
          <a:srgbClr val="142E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77389B44-61F3-481B-9A34-2D4A4F1124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2147379"/>
            <a:ext cx="7489081" cy="5513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FDC840"/>
                </a:solidFill>
                <a:latin typeface="Playfair Display" panose="00000500000000000000" pitchFamily="2" charset="0"/>
              </a:defRPr>
            </a:lvl1pPr>
          </a:lstStyle>
          <a:p>
            <a:pPr lvl="0"/>
            <a:r>
              <a:rPr lang="de-CH" noProof="0" dirty="0"/>
              <a:t>Zwischentitel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4FA2FBDF-A809-491A-8895-D6269B47A4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472" y="2147379"/>
            <a:ext cx="431678" cy="5513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FFFFFF"/>
                </a:solidFill>
                <a:latin typeface="Playfair Display" panose="00000500000000000000" pitchFamily="2" charset="0"/>
              </a:defRPr>
            </a:lvl1pPr>
          </a:lstStyle>
          <a:p>
            <a:pPr lvl="0"/>
            <a:r>
              <a:rPr lang="de-CH" noProof="0" dirty="0"/>
              <a:t>#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29BC3572-4ACB-49F7-B398-52EDBA65E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2801261"/>
            <a:ext cx="7489081" cy="4185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ea typeface="Inter Light" panose="02000503000000020004" pitchFamily="2" charset="0"/>
              </a:defRPr>
            </a:lvl1pPr>
          </a:lstStyle>
          <a:p>
            <a:pPr lvl="0"/>
            <a:r>
              <a:rPr lang="de-CH" noProof="0" dirty="0"/>
              <a:t>Untertitel (optional)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CA7C12E-2B61-4F48-EEBC-618D7357D121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F2B0D1-4557-964A-634F-4DE4BCD7B9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472" y="4837386"/>
            <a:ext cx="595703" cy="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35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026">
          <p15:clr>
            <a:srgbClr val="FBAE40"/>
          </p15:clr>
        </p15:guide>
        <p15:guide id="4" pos="385">
          <p15:clr>
            <a:srgbClr val="FBAE40"/>
          </p15:clr>
        </p15:guide>
        <p15:guide id="5" pos="65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r Titel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A58F2CE6-CA62-494C-A575-FC919C1D8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601" y="627843"/>
            <a:ext cx="7776810" cy="504045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5000" b="1" i="0">
                <a:solidFill>
                  <a:schemeClr val="tx2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ED180F-AA40-4249-AD25-738E897A0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1352" y="1383590"/>
            <a:ext cx="4032695" cy="3206305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2D497368-6226-4E46-B4CE-FEFBCE0AAA16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97BBFB-F97E-7AAF-1B7B-2052F5FA07C0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2AAED3-9C4F-B796-ADE1-CD575D2C8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40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98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r Titel &amp; Text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91425E6-CA96-D0A6-A334-4BD142E97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4837386"/>
            <a:ext cx="597357" cy="1497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3CDCFE-B00C-3940-9EA0-9EE3E85FC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601" y="627843"/>
            <a:ext cx="7776810" cy="504045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50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CA3FFE2D-0EDD-1361-AB70-F1B71028F2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1352" y="1383590"/>
            <a:ext cx="4032695" cy="3206305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77470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anze Seite (Mit Fussno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90A4BAD-2D00-4B2F-A762-298F47F3DA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40F1F77-7D1E-426E-B0F7-113F4E09D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 b="1" i="0">
                <a:solidFill>
                  <a:schemeClr val="tx2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E4CF019-517A-4F77-8D55-3B644FB52F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371951"/>
            <a:ext cx="8353425" cy="27463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700">
                <a:solidFill>
                  <a:srgbClr val="A9C3ED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200">
                <a:solidFill>
                  <a:srgbClr val="646464"/>
                </a:solidFill>
              </a:defRPr>
            </a:lvl2pPr>
            <a:lvl3pPr>
              <a:defRPr sz="1200">
                <a:solidFill>
                  <a:srgbClr val="646464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 err="1"/>
              <a:t>Fussnoten</a:t>
            </a:r>
            <a:r>
              <a:rPr lang="de-DE" noProof="0" dirty="0"/>
              <a:t>: [1] </a:t>
            </a:r>
            <a:r>
              <a:rPr lang="de-DE" noProof="0" dirty="0" err="1"/>
              <a:t>Lorem</a:t>
            </a:r>
            <a:r>
              <a:rPr lang="de-DE" noProof="0" dirty="0"/>
              <a:t> Ipsum; [2] Alias Aliud; [3] MGB </a:t>
            </a:r>
            <a:r>
              <a:rPr lang="de-DE" noProof="0" dirty="0" err="1"/>
              <a:t>MvP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7DB0C1E4-E991-4B01-8430-13C01BA2B25F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F3E80-16F4-433F-B879-4439F9D31511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9502041-9E27-B474-9BB1-984BFB323937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A042B6-459D-605D-79D9-97C7B09EF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  <p:sp>
        <p:nvSpPr>
          <p:cNvPr id="8" name="Textplatzhalter 4">
            <a:extLst>
              <a:ext uri="{FF2B5EF4-FFF2-40B4-BE49-F238E27FC236}">
                <a16:creationId xmlns:a16="http://schemas.microsoft.com/office/drawing/2014/main" id="{1CBCC5EE-C257-39F8-5C37-203092B330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8" y="1335064"/>
            <a:ext cx="8353425" cy="3036887"/>
          </a:xfrm>
          <a:prstGeom prst="rect">
            <a:avLst/>
          </a:prstGeom>
        </p:spPr>
        <p:txBody>
          <a:bodyPr lIns="0" rIns="0" numCol="1"/>
          <a:lstStyle>
            <a:lvl1pPr marL="179388" indent="-179388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27940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albe Seite (Zweifarbi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0709D-D749-DD4B-9D0D-47953119AC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58F2CE6-CA62-494C-A575-FC919C1D8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tx2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2D497368-6226-4E46-B4CE-FEFBCE0AAA16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97BBFB-F97E-7AAF-1B7B-2052F5FA07C0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55;p23">
            <a:extLst>
              <a:ext uri="{FF2B5EF4-FFF2-40B4-BE49-F238E27FC236}">
                <a16:creationId xmlns:a16="http://schemas.microsoft.com/office/drawing/2014/main" id="{99667AD9-ABB6-4F95-4FAE-9BECE5D68F34}"/>
              </a:ext>
            </a:extLst>
          </p:cNvPr>
          <p:cNvSpPr/>
          <p:nvPr userDrawn="1"/>
        </p:nvSpPr>
        <p:spPr>
          <a:xfrm>
            <a:off x="4569979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</a:endParaRP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596C5FF5-BCEC-89F0-3C5A-306C4B114EE9}"/>
              </a:ext>
            </a:extLst>
          </p:cNvPr>
          <p:cNvSpPr txBox="1">
            <a:spLocks/>
          </p:cNvSpPr>
          <p:nvPr userDrawn="1"/>
        </p:nvSpPr>
        <p:spPr>
          <a:xfrm>
            <a:off x="7884368" y="4812220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F3E80-16F4-433F-B879-4439F9D31511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B3FF0A4-AFC6-0D4B-CDBB-8E9ED31C6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DA812E07-FD5A-A762-39AB-2B05FC02E9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9" y="1415949"/>
            <a:ext cx="3456632" cy="3172025"/>
          </a:xfrm>
          <a:prstGeom prst="rect">
            <a:avLst/>
          </a:prstGeom>
        </p:spPr>
        <p:txBody>
          <a:bodyPr lIns="0" rIns="0" numCol="1"/>
          <a:lstStyle>
            <a:lvl1pPr marL="179388" indent="-179388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20386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98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albe Se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>
              <a:defRPr sz="2400" b="1" i="0">
                <a:solidFill>
                  <a:schemeClr val="tx2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02EEA6AC-C438-E860-3909-54EBDE0AD1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  <p:sp>
        <p:nvSpPr>
          <p:cNvPr id="45" name="Textplatzhalter 4">
            <a:extLst>
              <a:ext uri="{FF2B5EF4-FFF2-40B4-BE49-F238E27FC236}">
                <a16:creationId xmlns:a16="http://schemas.microsoft.com/office/drawing/2014/main" id="{5F9391BB-1FBF-CF4A-B9FE-CDC7378B9E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9" y="1451272"/>
            <a:ext cx="3816672" cy="3201910"/>
          </a:xfrm>
          <a:prstGeom prst="rect">
            <a:avLst/>
          </a:prstGeom>
        </p:spPr>
        <p:txBody>
          <a:bodyPr lIns="0" rIns="0" numCol="1"/>
          <a:lstStyle>
            <a:lvl1pPr marL="179388" indent="-179388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09928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Halbe Seit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45" name="Textplatzhalter 4">
            <a:extLst>
              <a:ext uri="{FF2B5EF4-FFF2-40B4-BE49-F238E27FC236}">
                <a16:creationId xmlns:a16="http://schemas.microsoft.com/office/drawing/2014/main" id="{5F9391BB-1FBF-CF4A-B9FE-CDC7378B9E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9" y="1451272"/>
            <a:ext cx="3816672" cy="3201910"/>
          </a:xfrm>
          <a:prstGeom prst="rect">
            <a:avLst/>
          </a:prstGeom>
        </p:spPr>
        <p:txBody>
          <a:bodyPr lIns="0" rIns="0" numCol="1"/>
          <a:lstStyle>
            <a:lvl1pPr marL="179388" indent="-179388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91425E6-CA96-D0A6-A334-4BD142E97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4837386"/>
            <a:ext cx="597357" cy="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299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en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9A9C2-AB89-05FA-8B52-D6F9B8FF9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2198" y="1859885"/>
            <a:ext cx="5759829" cy="41989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6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305A3329-92F0-2992-794A-35065943B6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2001" y="2283749"/>
            <a:ext cx="5760000" cy="215966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1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200">
                <a:solidFill>
                  <a:srgbClr val="646464"/>
                </a:solidFill>
              </a:defRPr>
            </a:lvl2pPr>
            <a:lvl3pPr>
              <a:defRPr sz="1200">
                <a:solidFill>
                  <a:srgbClr val="646464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noProof="0" dirty="0"/>
              <a:t>Mastertextformat bearbeiten Mastertextformat bearbeiten</a:t>
            </a:r>
          </a:p>
          <a:p>
            <a:pPr lvl="0"/>
            <a:endParaRPr lang="de-DE" noProof="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D54B887-893A-8ECF-1BF2-C97678297CEE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1656AD-22DD-BB33-2D32-9D88F7B44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67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bg>
      <p:bgPr>
        <a:solidFill>
          <a:srgbClr val="E4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9A9C2-AB89-05FA-8B52-D6F9B8FF9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2198" y="1923678"/>
            <a:ext cx="5759829" cy="41989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600" b="1" i="0">
                <a:solidFill>
                  <a:schemeClr val="tx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b="1" i="1" dirty="0">
                <a:solidFill>
                  <a:srgbClr val="00142C"/>
                </a:solidFill>
                <a:effectLst/>
                <a:latin typeface="Playfair Display" panose="00000500000000000000" pitchFamily="2" charset="0"/>
              </a:rPr>
              <a:t>«Zitat bearbeiten»</a:t>
            </a:r>
            <a:endParaRPr lang="de-DE" b="0" i="1" dirty="0">
              <a:solidFill>
                <a:srgbClr val="00142C"/>
              </a:solidFill>
              <a:effectLst/>
              <a:latin typeface="Playfair Display" panose="00000500000000000000" pitchFamily="2" charset="0"/>
            </a:endParaRP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305A3329-92F0-2992-794A-35065943B6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3438" y="3067592"/>
            <a:ext cx="5760000" cy="1080120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200">
                <a:solidFill>
                  <a:srgbClr val="646464"/>
                </a:solidFill>
              </a:defRPr>
            </a:lvl2pPr>
            <a:lvl3pPr>
              <a:defRPr sz="1200">
                <a:solidFill>
                  <a:srgbClr val="646464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noProof="0" dirty="0"/>
              <a:t>Quelle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D54B887-893A-8ECF-1BF2-C97678297CEE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1656AD-22DD-BB33-2D32-9D88F7B44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4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hemen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>
              <a:defRPr sz="2400" b="1" i="0">
                <a:solidFill>
                  <a:schemeClr val="tx2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02EEA6AC-C438-E860-3909-54EBDE0AD1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  <p:sp>
        <p:nvSpPr>
          <p:cNvPr id="2" name="Textplatzhalter 4">
            <a:extLst>
              <a:ext uri="{FF2B5EF4-FFF2-40B4-BE49-F238E27FC236}">
                <a16:creationId xmlns:a16="http://schemas.microsoft.com/office/drawing/2014/main" id="{5A2A833F-FB0A-5AF3-7C67-B86149A11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54" y="1448394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88FF6766-8DD0-6005-D48F-952D18B364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54" y="1707653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B66EFFA9-0B39-B943-D58F-24AE1197DA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5856" y="1448394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E56D88-AFBD-560C-A497-AF715F8055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5856" y="1707653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4DC121EE-8562-3145-81F4-E711977558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6176" y="1448394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81C0689E-B842-4C20-CA9C-9897A265B3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6176" y="1707653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730423A0-F09A-041A-48D0-7DE7216AB7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8860" y="2943549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CA3586BE-67E3-A59F-B229-DF2F2833D4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8860" y="320280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31BDE13-4A5C-4BFB-24F2-045B167C9E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75062" y="2943549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41B6F195-1888-C3AA-D4DA-147D4F93A6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75062" y="320280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D73F6978-FECC-EB0E-8873-7CF19B5341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5382" y="2943549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1EBE3511-E8CB-B818-CBBC-43677A75303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55382" y="320280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16600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hemenblöcke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91425E6-CA96-D0A6-A334-4BD142E97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4837386"/>
            <a:ext cx="597357" cy="149722"/>
          </a:xfrm>
          <a:prstGeom prst="rect">
            <a:avLst/>
          </a:prstGeom>
        </p:spPr>
      </p:pic>
      <p:sp>
        <p:nvSpPr>
          <p:cNvPr id="3" name="Textplatzhalter 4">
            <a:extLst>
              <a:ext uri="{FF2B5EF4-FFF2-40B4-BE49-F238E27FC236}">
                <a16:creationId xmlns:a16="http://schemas.microsoft.com/office/drawing/2014/main" id="{24E1B633-CF64-FE39-6478-68C34DDA3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54" y="1448394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34ADF958-9F72-6216-4A75-6B5773B993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54" y="1707653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87F07B-FB4A-032A-755D-99D212D6D5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5856" y="1448394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CA96A927-CF7E-5BE4-C5A8-3D8A2B9951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5856" y="1707653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6324B860-CC0E-4B2F-97A7-3D14B99B5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6176" y="1448394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0C64FEC-D4FC-1DC7-C505-6DD66AEFB9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6176" y="1707653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98B5769D-79BD-86BB-78E9-8722CAF0B0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8860" y="2943549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5F70FEA4-832D-4E0A-4FC6-00493F16F0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8860" y="320280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E452310-44A8-36AC-2209-31A0BAD943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75062" y="2943549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CF9AD30D-25AE-CCC3-D316-1B79F4E9FD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75062" y="320280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E29CCB28-DA8D-6464-9A44-7340804A2E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5382" y="2943549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B28EA38E-11CD-EFCD-21D9-ACB405BEF09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55382" y="320280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6570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2D497368-6226-4E46-B4CE-FEFBCE0AAA16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97BBFB-F97E-7AAF-1B7B-2052F5FA07C0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3794AE2-9C7C-28FF-4F9B-E19DB595F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39FEA39-1C99-76FD-4093-F87A8CD2AB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96A290-AD1E-EBD7-F7FE-5D4E60D9B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700965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orient="horz" pos="53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emen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>
              <a:defRPr sz="2400" b="1" i="0">
                <a:solidFill>
                  <a:schemeClr val="tx2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02EEA6AC-C438-E860-3909-54EBDE0AD1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  <p:sp>
        <p:nvSpPr>
          <p:cNvPr id="2" name="Textplatzhalter 4">
            <a:extLst>
              <a:ext uri="{FF2B5EF4-FFF2-40B4-BE49-F238E27FC236}">
                <a16:creationId xmlns:a16="http://schemas.microsoft.com/office/drawing/2014/main" id="{5A2A833F-FB0A-5AF3-7C67-B86149A11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54" y="2073681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88FF6766-8DD0-6005-D48F-952D18B364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54" y="2332940"/>
            <a:ext cx="2084114" cy="1750978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B66EFFA9-0B39-B943-D58F-24AE1197DA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5856" y="2073681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E56D88-AFBD-560C-A497-AF715F8055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5856" y="2332940"/>
            <a:ext cx="2084114" cy="1750978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4DC121EE-8562-3145-81F4-E711977558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6176" y="2073681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81C0689E-B842-4C20-CA9C-9897A265B3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6176" y="2332940"/>
            <a:ext cx="2084114" cy="1750978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3558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emenblöcke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91425E6-CA96-D0A6-A334-4BD142E97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4837386"/>
            <a:ext cx="597357" cy="149722"/>
          </a:xfrm>
          <a:prstGeom prst="rect">
            <a:avLst/>
          </a:prstGeom>
        </p:spPr>
      </p:pic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0431CB59-D117-2D79-7850-5E9B1F3DE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54" y="2073681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D6708931-8A4E-224A-69F2-480D15756D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654" y="2332940"/>
            <a:ext cx="2084114" cy="1750978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9D951236-A313-4290-2405-79E9C19552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5856" y="2073681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121C0173-EF51-5536-537B-4BD5675EE7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5856" y="2332940"/>
            <a:ext cx="2084114" cy="1750978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4F1B9E89-C765-43EE-C649-FE388885D6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6176" y="2073681"/>
            <a:ext cx="2084114" cy="259260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u="sng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EBB434D4-5C1B-5E4F-8A8F-57F02FA781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6176" y="2332940"/>
            <a:ext cx="2084114" cy="1750978"/>
          </a:xfrm>
          <a:prstGeom prst="rect">
            <a:avLst/>
          </a:prstGeom>
        </p:spPr>
        <p:txBody>
          <a:bodyPr lIns="0" rIns="0" numCol="1"/>
          <a:lstStyle>
            <a:lvl1pPr marL="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804605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>
              <a:defRPr sz="2400" b="1" i="0">
                <a:solidFill>
                  <a:schemeClr val="tx2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02EEA6AC-C438-E860-3909-54EBDE0AD1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DE3D2662-C5A4-808E-2261-1FFCF45057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182786"/>
            <a:ext cx="2084114" cy="654433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4000" b="1" u="none">
                <a:solidFill>
                  <a:schemeClr val="tx1"/>
                </a:solidFill>
                <a:latin typeface="+mj-lt"/>
                <a:ea typeface="Inter" panose="02000503000000020004" pitchFamily="2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u="none">
                <a:solidFill>
                  <a:schemeClr val="tx1"/>
                </a:solidFill>
                <a:latin typeface="+mj-lt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KPI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92A56F94-0D36-A0E3-83F3-73BECB118D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1600" y="285908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C79F4A9E-2CAE-2474-0682-CA96D08073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9943" y="2182786"/>
            <a:ext cx="2084114" cy="654433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4000" b="1" u="none">
                <a:solidFill>
                  <a:schemeClr val="tx1"/>
                </a:solidFill>
                <a:latin typeface="+mj-lt"/>
                <a:ea typeface="Inter" panose="02000503000000020004" pitchFamily="2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u="none">
                <a:solidFill>
                  <a:schemeClr val="tx1"/>
                </a:solidFill>
                <a:latin typeface="+mj-lt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KPI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C8564661-CA66-0E91-9A88-B994BF6A133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29943" y="285908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F5884BA8-CAA4-AD82-7F9A-EE90D6EFFF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88286" y="2182786"/>
            <a:ext cx="2084114" cy="654433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4000" b="1" u="none">
                <a:solidFill>
                  <a:schemeClr val="tx1"/>
                </a:solidFill>
                <a:latin typeface="+mj-lt"/>
                <a:ea typeface="Inter" panose="02000503000000020004" pitchFamily="2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u="none">
                <a:solidFill>
                  <a:schemeClr val="tx1"/>
                </a:solidFill>
                <a:latin typeface="+mj-lt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KPI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B3BCCDFB-A89A-4FDA-25C3-88BB848003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88286" y="285908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tx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42693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 Folie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91425E6-CA96-D0A6-A334-4BD142E97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4837386"/>
            <a:ext cx="597357" cy="149722"/>
          </a:xfrm>
          <a:prstGeom prst="rect">
            <a:avLst/>
          </a:prstGeom>
        </p:spPr>
      </p:pic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F88F94B-1A42-4EAC-0F0A-3A71292889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182786"/>
            <a:ext cx="2084114" cy="654433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4000" b="1" u="none">
                <a:solidFill>
                  <a:schemeClr val="bg1"/>
                </a:solidFill>
                <a:latin typeface="+mj-lt"/>
                <a:ea typeface="Inter" panose="02000503000000020004" pitchFamily="2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u="none">
                <a:solidFill>
                  <a:schemeClr val="tx1"/>
                </a:solidFill>
                <a:latin typeface="+mj-lt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KPI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A5376B45-7A26-E0F0-4F37-FB0644654D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1600" y="285908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32F29DAB-929C-AE86-3C34-A797E69B92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9943" y="2182786"/>
            <a:ext cx="2084114" cy="654433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4000" b="1" u="none">
                <a:solidFill>
                  <a:schemeClr val="bg1"/>
                </a:solidFill>
                <a:latin typeface="+mj-lt"/>
                <a:ea typeface="Inter" panose="02000503000000020004" pitchFamily="2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u="none">
                <a:solidFill>
                  <a:schemeClr val="tx1"/>
                </a:solidFill>
                <a:latin typeface="+mj-lt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KPI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F805F28C-5B06-59FB-828E-9DAEA99A48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29943" y="285908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4DC8AFA5-43C8-98D3-02E9-5A2F158A0A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88286" y="2182786"/>
            <a:ext cx="2084114" cy="654433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4000" b="1" u="none">
                <a:solidFill>
                  <a:schemeClr val="bg1"/>
                </a:solidFill>
                <a:latin typeface="+mj-lt"/>
                <a:ea typeface="Inter" panose="02000503000000020004" pitchFamily="2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u="none">
                <a:solidFill>
                  <a:schemeClr val="tx1"/>
                </a:solidFill>
                <a:latin typeface="+mj-lt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KPI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D74966D7-39DA-F2A0-B49F-8267DFCFC8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88286" y="2859088"/>
            <a:ext cx="2084114" cy="1008559"/>
          </a:xfrm>
          <a:prstGeom prst="rect">
            <a:avLst/>
          </a:prstGeom>
        </p:spPr>
        <p:txBody>
          <a:bodyPr lIns="0" rIns="0" numCol="1"/>
          <a:lstStyle>
            <a:lvl1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900" u="none">
                <a:solidFill>
                  <a:schemeClr val="bg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1pPr>
            <a:lvl2pPr marL="45720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057523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Lapto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090E3DB-54FB-EE12-A039-CBF156D32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6825" y="935038"/>
            <a:ext cx="4824413" cy="307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pic>
        <p:nvPicPr>
          <p:cNvPr id="3" name="Grafik 2" descr="Ein Bild, das Text, Elektronik, Display, Screenshot enthält.&#10;&#10;Automatisch generierte Beschreibung">
            <a:extLst>
              <a:ext uri="{FF2B5EF4-FFF2-40B4-BE49-F238E27FC236}">
                <a16:creationId xmlns:a16="http://schemas.microsoft.com/office/drawing/2014/main" id="{68378060-4E71-8ED4-A3B7-AC2F55A256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14131"/>
            <a:ext cx="6443117" cy="3985433"/>
          </a:xfrm>
          <a:prstGeom prst="rect">
            <a:avLst/>
          </a:prstGeom>
        </p:spPr>
      </p:pic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tx2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02EEA6AC-C438-E860-3909-54EBDE0AD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  <p:sp>
        <p:nvSpPr>
          <p:cNvPr id="45" name="Textplatzhalter 4">
            <a:extLst>
              <a:ext uri="{FF2B5EF4-FFF2-40B4-BE49-F238E27FC236}">
                <a16:creationId xmlns:a16="http://schemas.microsoft.com/office/drawing/2014/main" id="{5F9391BB-1FBF-CF4A-B9FE-CDC7378B9E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9" y="1451272"/>
            <a:ext cx="3816672" cy="3201910"/>
          </a:xfrm>
          <a:prstGeom prst="rect">
            <a:avLst/>
          </a:prstGeom>
        </p:spPr>
        <p:txBody>
          <a:bodyPr lIns="0" rIns="0" numCol="1"/>
          <a:lstStyle>
            <a:lvl1pPr marL="179388" indent="-179388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31126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Laptop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45" name="Textplatzhalter 4">
            <a:extLst>
              <a:ext uri="{FF2B5EF4-FFF2-40B4-BE49-F238E27FC236}">
                <a16:creationId xmlns:a16="http://schemas.microsoft.com/office/drawing/2014/main" id="{5F9391BB-1FBF-CF4A-B9FE-CDC7378B9E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9" y="1451272"/>
            <a:ext cx="3816672" cy="3201910"/>
          </a:xfrm>
          <a:prstGeom prst="rect">
            <a:avLst/>
          </a:prstGeom>
        </p:spPr>
        <p:txBody>
          <a:bodyPr lIns="0" rIns="0" numCol="1"/>
          <a:lstStyle>
            <a:lvl1pPr marL="179388" indent="-179388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91425E6-CA96-D0A6-A334-4BD142E97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4837386"/>
            <a:ext cx="597357" cy="149722"/>
          </a:xfrm>
          <a:prstGeom prst="rect">
            <a:avLst/>
          </a:prstGeom>
        </p:spPr>
      </p:pic>
      <p:sp>
        <p:nvSpPr>
          <p:cNvPr id="3" name="Bildplatzhalter 4">
            <a:extLst>
              <a:ext uri="{FF2B5EF4-FFF2-40B4-BE49-F238E27FC236}">
                <a16:creationId xmlns:a16="http://schemas.microsoft.com/office/drawing/2014/main" id="{4B58A78C-19A5-C2A0-8746-659F6A6C5D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6825" y="935038"/>
            <a:ext cx="4824413" cy="307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pic>
        <p:nvPicPr>
          <p:cNvPr id="4" name="Grafik 3" descr="Ein Bild, das Text, Elektronik, Display, Screenshot enthält.&#10;&#10;Automatisch generierte Beschreibung">
            <a:extLst>
              <a:ext uri="{FF2B5EF4-FFF2-40B4-BE49-F238E27FC236}">
                <a16:creationId xmlns:a16="http://schemas.microsoft.com/office/drawing/2014/main" id="{2F306506-9B00-1C3A-5EAD-9B71668F7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14131"/>
            <a:ext cx="6443117" cy="39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594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090E3DB-54FB-EE12-A039-CBF156D32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8469" y="1273995"/>
            <a:ext cx="4824413" cy="307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pic>
        <p:nvPicPr>
          <p:cNvPr id="3" name="Grafik 2" descr="Ein Bild, das Text, Elektronik, Display, Screenshot enthält.&#10;&#10;Automatisch generierte Beschreibung">
            <a:extLst>
              <a:ext uri="{FF2B5EF4-FFF2-40B4-BE49-F238E27FC236}">
                <a16:creationId xmlns:a16="http://schemas.microsoft.com/office/drawing/2014/main" id="{68378060-4E71-8ED4-A3B7-AC2F55A256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12" y="853088"/>
            <a:ext cx="6443117" cy="3985433"/>
          </a:xfrm>
          <a:prstGeom prst="rect">
            <a:avLst/>
          </a:prstGeom>
        </p:spPr>
      </p:pic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tx2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02EEA6AC-C438-E860-3909-54EBDE0AD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73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91425E6-CA96-D0A6-A334-4BD142E97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4837386"/>
            <a:ext cx="597357" cy="149722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E8E25CB-EF6E-9117-221B-E9AFDA4F3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8469" y="1273995"/>
            <a:ext cx="4824413" cy="307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CH" dirty="0"/>
          </a:p>
        </p:txBody>
      </p:sp>
      <p:pic>
        <p:nvPicPr>
          <p:cNvPr id="6" name="Grafik 5" descr="Ein Bild, das Text, Elektronik, Display, Screenshot enthält.&#10;&#10;Automatisch generierte Beschreibung">
            <a:extLst>
              <a:ext uri="{FF2B5EF4-FFF2-40B4-BE49-F238E27FC236}">
                <a16:creationId xmlns:a16="http://schemas.microsoft.com/office/drawing/2014/main" id="{DE304118-82D4-240B-5D63-0E9550FFF9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12" y="853088"/>
            <a:ext cx="6443117" cy="39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05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tx2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02EEA6AC-C438-E860-3909-54EBDE0AD1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  <p:sp>
        <p:nvSpPr>
          <p:cNvPr id="45" name="Textplatzhalter 4">
            <a:extLst>
              <a:ext uri="{FF2B5EF4-FFF2-40B4-BE49-F238E27FC236}">
                <a16:creationId xmlns:a16="http://schemas.microsoft.com/office/drawing/2014/main" id="{5F9391BB-1FBF-CF4A-B9FE-CDC7378B9E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9" y="1451272"/>
            <a:ext cx="4105274" cy="3201910"/>
          </a:xfrm>
          <a:prstGeom prst="rect">
            <a:avLst/>
          </a:prstGeom>
        </p:spPr>
        <p:txBody>
          <a:bodyPr lIns="0" rIns="0" numCol="1"/>
          <a:lstStyle>
            <a:lvl1pPr marL="179388" indent="-179388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7A9FB4C-90C2-B07A-AD44-4EE2D8AE48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1863" y="1131888"/>
            <a:ext cx="1728787" cy="352107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36512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Smartphone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848003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416026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45" name="Textplatzhalter 4">
            <a:extLst>
              <a:ext uri="{FF2B5EF4-FFF2-40B4-BE49-F238E27FC236}">
                <a16:creationId xmlns:a16="http://schemas.microsoft.com/office/drawing/2014/main" id="{5F9391BB-1FBF-CF4A-B9FE-CDC7378B9E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9" y="1451272"/>
            <a:ext cx="4105274" cy="3201910"/>
          </a:xfrm>
          <a:prstGeom prst="rect">
            <a:avLst/>
          </a:prstGeom>
        </p:spPr>
        <p:txBody>
          <a:bodyPr lIns="0" rIns="0" numCol="1"/>
          <a:lstStyle>
            <a:lvl1pPr marL="179388" indent="-179388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1085850" indent="-171450">
              <a:spcBef>
                <a:spcPts val="700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646464"/>
                </a:solidFill>
              </a:defRPr>
            </a:lvl4pPr>
            <a:lvl5pPr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de-DE" noProof="0" dirty="0"/>
              <a:t>Mastertextformat bearbeiten</a:t>
            </a:r>
          </a:p>
          <a:p>
            <a:pPr lvl="1"/>
            <a:endParaRPr lang="de-DE" noProof="0" dirty="0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91425E6-CA96-D0A6-A334-4BD142E97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4837386"/>
            <a:ext cx="597357" cy="149722"/>
          </a:xfrm>
          <a:prstGeom prst="rect">
            <a:avLst/>
          </a:prstGeom>
        </p:spPr>
      </p:pic>
      <p:sp>
        <p:nvSpPr>
          <p:cNvPr id="5" name="Bildplatzhalter 6">
            <a:extLst>
              <a:ext uri="{FF2B5EF4-FFF2-40B4-BE49-F238E27FC236}">
                <a16:creationId xmlns:a16="http://schemas.microsoft.com/office/drawing/2014/main" id="{968FC4F5-94B0-4223-7C8B-F4F3AAC3A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1863" y="1131888"/>
            <a:ext cx="1728787" cy="352107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6663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Lila)">
    <p:bg>
      <p:bgPr>
        <a:solidFill>
          <a:srgbClr val="E4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D54B887-893A-8ECF-1BF2-C97678297CEE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57351A-4183-61C4-3435-75C22063BB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FC8E3712-EB4E-21C1-5509-C4C36ADAD92F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8184C2A-613B-0F30-996A-09A6A677E8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668626F-DDB9-446A-4672-51775EA03A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0677948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2D497368-6226-4E46-B4CE-FEFBCE0AAA16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97BBFB-F97E-7AAF-1B7B-2052F5FA07C0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2AAED3-9C4F-B796-ADE1-CD575D2C8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88" y="4838521"/>
            <a:ext cx="576312" cy="1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3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98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91425E6-CA96-D0A6-A334-4BD142E97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4837386"/>
            <a:ext cx="597357" cy="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879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6" descr="Ein Bild, das sitzend, blau, weiß, Licht enthält.&#10;&#10;Automatisch generierte Beschreibung">
            <a:extLst>
              <a:ext uri="{FF2B5EF4-FFF2-40B4-BE49-F238E27FC236}">
                <a16:creationId xmlns:a16="http://schemas.microsoft.com/office/drawing/2014/main" id="{254DCA36-3B5A-4EAC-AD34-38E264649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4" b="8606"/>
          <a:stretch/>
        </p:blipFill>
        <p:spPr>
          <a:xfrm>
            <a:off x="0" y="2647949"/>
            <a:ext cx="9144000" cy="249555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710E4E3-935B-4894-9CCF-B05AB816215B}"/>
              </a:ext>
            </a:extLst>
          </p:cNvPr>
          <p:cNvSpPr/>
          <p:nvPr userDrawn="1"/>
        </p:nvSpPr>
        <p:spPr bwMode="auto">
          <a:xfrm>
            <a:off x="0" y="0"/>
            <a:ext cx="9144000" cy="272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A1EE17-3059-43DB-BC65-5E9FE5729E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1400" y="2999244"/>
            <a:ext cx="840164" cy="84016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4449B56-DAEE-4B6E-913E-309250E8BA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3800" y="3128155"/>
            <a:ext cx="552715" cy="484734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99BF844-BC8F-4B1F-BB3D-486B958AE2D8}"/>
              </a:ext>
            </a:extLst>
          </p:cNvPr>
          <p:cNvSpPr txBox="1">
            <a:spLocks/>
          </p:cNvSpPr>
          <p:nvPr userDrawn="1"/>
        </p:nvSpPr>
        <p:spPr>
          <a:xfrm>
            <a:off x="6444208" y="1108666"/>
            <a:ext cx="1767637" cy="81945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1" i="0" u="none" strike="noStrike" kern="1200" cap="none" spc="0" normalizeH="0" baseline="0" noProof="0" dirty="0">
                <a:ln>
                  <a:noFill/>
                </a:ln>
                <a:solidFill>
                  <a:srgbClr val="142E51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Dextra Rechtsschutz AG </a:t>
            </a: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00142C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Hohlstrasse 556</a:t>
            </a: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00142C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CH-8048 Zürich</a:t>
            </a: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B3D4F5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info@dextra.ch</a:t>
            </a:r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srgbClr val="B3D4F5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00142C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www.dextra.ch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52B2250-2F71-4274-B96A-FD48A0AA6CB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139952" y="485855"/>
            <a:ext cx="864096" cy="16645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EA629AB-E546-8431-22C4-80A2180F01C6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D3EC5DC-3AA1-8EA1-063D-B53567DB7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021" y="1138164"/>
            <a:ext cx="155257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  <a:endParaRPr lang="de-CH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9429EF1-FE72-434C-9E4A-E633E0CD09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021" y="1368351"/>
            <a:ext cx="1695450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CH" dirty="0"/>
              <a:t>Jobtitel</a:t>
            </a:r>
          </a:p>
          <a:p>
            <a:pPr lvl="0"/>
            <a:r>
              <a:rPr lang="de-CH" dirty="0"/>
              <a:t>Telefon</a:t>
            </a:r>
          </a:p>
          <a:p>
            <a:pPr lvl="0"/>
            <a:r>
              <a:rPr lang="de-CH" dirty="0"/>
              <a:t>Mail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FBF9505E-E0E3-B1B3-C78B-E6B016CDB0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7316" y="1135827"/>
            <a:ext cx="155257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  <a:endParaRPr lang="de-CH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DF43AE8A-E736-666F-21B3-EBBE2677A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316" y="1366014"/>
            <a:ext cx="1695450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CH" dirty="0"/>
              <a:t>Jobtitel</a:t>
            </a:r>
          </a:p>
          <a:p>
            <a:pPr lvl="0"/>
            <a:r>
              <a:rPr lang="de-CH" dirty="0"/>
              <a:t>Telefon</a:t>
            </a:r>
          </a:p>
          <a:p>
            <a:pPr lvl="0"/>
            <a:r>
              <a:rPr lang="de-CH" dirty="0"/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1618224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89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 Slide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6" descr="Ein Bild, das sitzend, blau, weiß, Licht enthält.&#10;&#10;Automatisch generierte Beschreibung">
            <a:extLst>
              <a:ext uri="{FF2B5EF4-FFF2-40B4-BE49-F238E27FC236}">
                <a16:creationId xmlns:a16="http://schemas.microsoft.com/office/drawing/2014/main" id="{254DCA36-3B5A-4EAC-AD34-38E264649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4" b="8606"/>
          <a:stretch/>
        </p:blipFill>
        <p:spPr>
          <a:xfrm>
            <a:off x="0" y="2647949"/>
            <a:ext cx="9144000" cy="249555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710E4E3-935B-4894-9CCF-B05AB816215B}"/>
              </a:ext>
            </a:extLst>
          </p:cNvPr>
          <p:cNvSpPr/>
          <p:nvPr userDrawn="1"/>
        </p:nvSpPr>
        <p:spPr bwMode="auto">
          <a:xfrm>
            <a:off x="0" y="0"/>
            <a:ext cx="9144000" cy="272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A1EE17-3059-43DB-BC65-5E9FE5729E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1400" y="2999244"/>
            <a:ext cx="840164" cy="84016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4449B56-DAEE-4B6E-913E-309250E8BA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3800" y="3128155"/>
            <a:ext cx="552715" cy="484734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99BF844-BC8F-4B1F-BB3D-486B958AE2D8}"/>
              </a:ext>
            </a:extLst>
          </p:cNvPr>
          <p:cNvSpPr txBox="1">
            <a:spLocks/>
          </p:cNvSpPr>
          <p:nvPr userDrawn="1"/>
        </p:nvSpPr>
        <p:spPr>
          <a:xfrm>
            <a:off x="6444208" y="1108666"/>
            <a:ext cx="1767637" cy="81945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Dextra Rechtsschutz AG </a:t>
            </a: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Hohlstrasse 556</a:t>
            </a: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CH-8048 Zürich</a:t>
            </a: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B3D4F5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info@dextra.ch</a:t>
            </a:r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srgbClr val="B3D4F5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www.dextra.ch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52B2250-2F71-4274-B96A-FD48A0AA6CB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139952" y="485855"/>
            <a:ext cx="864096" cy="16645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EA629AB-E546-8431-22C4-80A2180F01C6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D3EC5DC-3AA1-8EA1-063D-B53567DB7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293" y="1142089"/>
            <a:ext cx="155257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  <a:endParaRPr lang="de-CH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9429EF1-FE72-434C-9E4A-E633E0CD09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293" y="1372276"/>
            <a:ext cx="1695450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CH" dirty="0"/>
              <a:t>Jobtitel</a:t>
            </a:r>
          </a:p>
          <a:p>
            <a:pPr lvl="0"/>
            <a:r>
              <a:rPr lang="de-CH" dirty="0"/>
              <a:t>Telefon</a:t>
            </a:r>
          </a:p>
          <a:p>
            <a:pPr lvl="0"/>
            <a:r>
              <a:rPr lang="de-CH" dirty="0"/>
              <a:t>Mail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FBF9505E-E0E3-B1B3-C78B-E6B016CDB0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6588" y="1139752"/>
            <a:ext cx="155257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  <a:endParaRPr lang="de-CH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DF43AE8A-E736-666F-21B3-EBBE2677A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6588" y="1369939"/>
            <a:ext cx="1695450" cy="506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CH" dirty="0"/>
              <a:t>Jobtitel</a:t>
            </a:r>
          </a:p>
          <a:p>
            <a:pPr lvl="0"/>
            <a:r>
              <a:rPr lang="de-CH" dirty="0"/>
              <a:t>Telefon</a:t>
            </a:r>
          </a:p>
          <a:p>
            <a:pPr lvl="0"/>
            <a:r>
              <a:rPr lang="de-CH" dirty="0"/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683217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89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anze 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2D497368-6226-4E46-B4CE-FEFBCE0AAA16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97BBFB-F97E-7AAF-1B7B-2052F5FA07C0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3794AE2-9C7C-28FF-4F9B-E19DB595F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43582EF-90E6-8F4E-5C48-86A4A9383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89" y="1131888"/>
            <a:ext cx="8353425" cy="3240087"/>
          </a:xfrm>
        </p:spPr>
        <p:txBody>
          <a:bodyPr lIns="0">
            <a:noAutofit/>
          </a:bodyPr>
          <a:lstStyle>
            <a:lvl1pPr>
              <a:lnSpc>
                <a:spcPct val="100000"/>
              </a:lnSpc>
              <a:spcAft>
                <a:spcPts val="110"/>
              </a:spcAft>
              <a:defRPr/>
            </a:lvl1pPr>
            <a:lvl2pPr marL="742950" indent="-285750">
              <a:lnSpc>
                <a:spcPct val="100000"/>
              </a:lnSpc>
              <a:spcAft>
                <a:spcPts val="110"/>
              </a:spcAft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Aft>
                <a:spcPts val="110"/>
              </a:spcAft>
              <a:defRPr/>
            </a:lvl3pPr>
            <a:lvl4pPr>
              <a:lnSpc>
                <a:spcPct val="100000"/>
              </a:lnSpc>
              <a:spcAft>
                <a:spcPts val="110"/>
              </a:spcAft>
              <a:defRPr/>
            </a:lvl4pPr>
            <a:lvl5pPr>
              <a:lnSpc>
                <a:spcPct val="100000"/>
              </a:lnSpc>
              <a:spcAft>
                <a:spcPts val="11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39FEA39-1C99-76FD-4093-F87A8CD2AB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96A290-AD1E-EBD7-F7FE-5D4E60D9B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067299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orient="horz" pos="53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anze Seite (Lila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2D497368-6226-4E46-B4CE-FEFBCE0AAA16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97BBFB-F97E-7AAF-1B7B-2052F5FA07C0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3794AE2-9C7C-28FF-4F9B-E19DB595F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5472" y="4837386"/>
            <a:ext cx="595702" cy="149722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43582EF-90E6-8F4E-5C48-86A4A9383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89" y="1131888"/>
            <a:ext cx="8353425" cy="3240087"/>
          </a:xfrm>
        </p:spPr>
        <p:txBody>
          <a:bodyPr lIns="0">
            <a:noAutofit/>
          </a:bodyPr>
          <a:lstStyle>
            <a:lvl1pPr>
              <a:lnSpc>
                <a:spcPct val="100000"/>
              </a:lnSpc>
              <a:spcAft>
                <a:spcPts val="110"/>
              </a:spcAft>
              <a:defRPr/>
            </a:lvl1pPr>
            <a:lvl2pPr marL="742950" indent="-285750">
              <a:lnSpc>
                <a:spcPct val="100000"/>
              </a:lnSpc>
              <a:spcAft>
                <a:spcPts val="110"/>
              </a:spcAft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Aft>
                <a:spcPts val="110"/>
              </a:spcAft>
              <a:defRPr/>
            </a:lvl3pPr>
            <a:lvl4pPr>
              <a:lnSpc>
                <a:spcPct val="100000"/>
              </a:lnSpc>
              <a:spcAft>
                <a:spcPts val="110"/>
              </a:spcAft>
              <a:defRPr/>
            </a:lvl4pPr>
            <a:lvl5pPr>
              <a:lnSpc>
                <a:spcPct val="100000"/>
              </a:lnSpc>
              <a:spcAft>
                <a:spcPts val="11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39FEA39-1C99-76FD-4093-F87A8CD2AB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70707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96A290-AD1E-EBD7-F7FE-5D4E60D9B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rgbClr val="142E5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189334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orient="horz" pos="531" userDrawn="1">
          <p15:clr>
            <a:srgbClr val="FBAE40"/>
          </p15:clr>
        </p15:guide>
        <p15:guide id="4" orient="horz" pos="21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anze Seite (Darkmo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F752501-FAAB-E230-AC3A-6D977447A0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i="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CH" noProof="0" dirty="0"/>
              <a:t>Klicken um Untertitel zu bearbeiten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D74089D1-1C97-AEE8-0261-2047BD47E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536" y="237159"/>
            <a:ext cx="8353177" cy="41989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>
              <a:defRPr sz="2400" b="1" i="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de-DE" noProof="0" dirty="0"/>
              <a:t>Titel</a:t>
            </a:r>
            <a:endParaRPr lang="de-CH" noProof="0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6A121AD4-BEF6-0DAE-FAF9-A6B7901A7412}"/>
              </a:ext>
            </a:extLst>
          </p:cNvPr>
          <p:cNvSpPr txBox="1">
            <a:spLocks/>
          </p:cNvSpPr>
          <p:nvPr userDrawn="1"/>
        </p:nvSpPr>
        <p:spPr>
          <a:xfrm>
            <a:off x="7956376" y="4756712"/>
            <a:ext cx="792034" cy="27463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8A701-6AC3-4E4A-A1CE-A9E6FA53CCA9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fair Display" panose="00000500000000000000" pitchFamily="2" charset="0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fair Display" panose="000005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A4E675B-4539-B0B9-C31B-300731FAC332}"/>
              </a:ext>
            </a:extLst>
          </p:cNvPr>
          <p:cNvSpPr/>
          <p:nvPr userDrawn="1"/>
        </p:nvSpPr>
        <p:spPr bwMode="auto">
          <a:xfrm>
            <a:off x="0" y="0"/>
            <a:ext cx="45719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142C"/>
              </a:solidFill>
              <a:effectLst/>
              <a:uLnTx/>
              <a:uFillTx/>
              <a:latin typeface="Inter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0E4B2B-0B9D-3428-7E42-8165AE41C8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472" y="4837386"/>
            <a:ext cx="595703" cy="149722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B9685-4759-71A5-BFCA-0BA97D943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912" y="1131888"/>
            <a:ext cx="8353425" cy="3595586"/>
          </a:xfrm>
        </p:spPr>
        <p:txBody>
          <a:bodyPr lIns="0"/>
          <a:lstStyle>
            <a:lvl1pPr>
              <a:defRPr>
                <a:solidFill>
                  <a:srgbClr val="FBFCFD"/>
                </a:solidFill>
              </a:defRPr>
            </a:lvl1pPr>
            <a:lvl2pPr>
              <a:defRPr>
                <a:solidFill>
                  <a:srgbClr val="FBFCFD"/>
                </a:solidFill>
              </a:defRPr>
            </a:lvl2pPr>
            <a:lvl3pPr>
              <a:defRPr>
                <a:solidFill>
                  <a:srgbClr val="FBFCFD"/>
                </a:solidFill>
              </a:defRPr>
            </a:lvl3pPr>
            <a:lvl4pPr>
              <a:defRPr>
                <a:solidFill>
                  <a:srgbClr val="FBFCFD"/>
                </a:solidFill>
              </a:defRPr>
            </a:lvl4pPr>
            <a:lvl5pPr>
              <a:defRPr>
                <a:solidFill>
                  <a:srgbClr val="FBFCFD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0312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 userDrawn="1">
          <p15:clr>
            <a:srgbClr val="FBAE40"/>
          </p15:clr>
        </p15:guide>
        <p15:guide id="2" orient="horz" pos="53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4E2DEB-7F42-4CEB-DBCB-E87E467A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961" y="627534"/>
            <a:ext cx="8338078" cy="326231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877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518" r:id="rId2"/>
    <p:sldLayoutId id="2147484480" r:id="rId3"/>
    <p:sldLayoutId id="2147484452" r:id="rId4"/>
    <p:sldLayoutId id="2147484481" r:id="rId5"/>
    <p:sldLayoutId id="2147484515" r:id="rId6"/>
    <p:sldLayoutId id="2147484453" r:id="rId7"/>
    <p:sldLayoutId id="2147484517" r:id="rId8"/>
    <p:sldLayoutId id="2147484460" r:id="rId9"/>
    <p:sldLayoutId id="2147484464" r:id="rId10"/>
    <p:sldLayoutId id="2147484465" r:id="rId11"/>
    <p:sldLayoutId id="2147484455" r:id="rId12"/>
    <p:sldLayoutId id="2147484454" r:id="rId13"/>
    <p:sldLayoutId id="2147484458" r:id="rId14"/>
    <p:sldLayoutId id="2147484461" r:id="rId15"/>
    <p:sldLayoutId id="2147484456" r:id="rId16"/>
    <p:sldLayoutId id="2147484459" r:id="rId17"/>
    <p:sldLayoutId id="2147484466" r:id="rId18"/>
    <p:sldLayoutId id="2147484467" r:id="rId19"/>
    <p:sldLayoutId id="2147484470" r:id="rId20"/>
    <p:sldLayoutId id="2147484471" r:id="rId21"/>
    <p:sldLayoutId id="2147484468" r:id="rId22"/>
    <p:sldLayoutId id="2147484469" r:id="rId23"/>
    <p:sldLayoutId id="2147484472" r:id="rId24"/>
    <p:sldLayoutId id="2147484473" r:id="rId25"/>
    <p:sldLayoutId id="2147484474" r:id="rId26"/>
    <p:sldLayoutId id="2147484516" r:id="rId27"/>
    <p:sldLayoutId id="2147484475" r:id="rId28"/>
    <p:sldLayoutId id="2147484476" r:id="rId29"/>
    <p:sldLayoutId id="2147484477" r:id="rId30"/>
    <p:sldLayoutId id="2147484462" r:id="rId31"/>
    <p:sldLayoutId id="2147484463" r:id="rId32"/>
    <p:sldLayoutId id="2147484457" r:id="rId33"/>
    <p:sldLayoutId id="2147484478" r:id="rId34"/>
    <p:sldLayoutId id="2147484482" r:id="rId3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110"/>
        </a:spcAft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11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11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11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11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11">
          <p15:clr>
            <a:srgbClr val="F26B43"/>
          </p15:clr>
        </p15:guide>
        <p15:guide id="2" pos="2835">
          <p15:clr>
            <a:srgbClr val="F26B43"/>
          </p15:clr>
        </p15:guide>
        <p15:guide id="4" orient="horz" pos="2799">
          <p15:clr>
            <a:srgbClr val="F26B43"/>
          </p15:clr>
        </p15:guide>
        <p15:guide id="6" pos="5511">
          <p15:clr>
            <a:srgbClr val="F26B43"/>
          </p15:clr>
        </p15:guide>
        <p15:guide id="7" pos="249">
          <p15:clr>
            <a:srgbClr val="F26B43"/>
          </p15:clr>
        </p15:guide>
        <p15:guide id="10" orient="horz" pos="713">
          <p15:clr>
            <a:srgbClr val="F26B43"/>
          </p15:clr>
        </p15:guide>
        <p15:guide id="11" orient="horz" pos="1801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64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  <p:sldLayoutId id="2147484495" r:id="rId12"/>
    <p:sldLayoutId id="2147484496" r:id="rId13"/>
    <p:sldLayoutId id="2147484497" r:id="rId14"/>
    <p:sldLayoutId id="2147484498" r:id="rId15"/>
    <p:sldLayoutId id="2147484499" r:id="rId16"/>
    <p:sldLayoutId id="2147484500" r:id="rId17"/>
    <p:sldLayoutId id="2147484501" r:id="rId18"/>
    <p:sldLayoutId id="2147484502" r:id="rId19"/>
    <p:sldLayoutId id="2147484503" r:id="rId20"/>
    <p:sldLayoutId id="2147484504" r:id="rId21"/>
    <p:sldLayoutId id="2147484505" r:id="rId22"/>
    <p:sldLayoutId id="2147484506" r:id="rId23"/>
    <p:sldLayoutId id="2147484507" r:id="rId24"/>
    <p:sldLayoutId id="2147484508" r:id="rId25"/>
    <p:sldLayoutId id="2147484509" r:id="rId26"/>
    <p:sldLayoutId id="2147484510" r:id="rId27"/>
    <p:sldLayoutId id="2147484511" r:id="rId2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11">
          <p15:clr>
            <a:srgbClr val="F26B43"/>
          </p15:clr>
        </p15:guide>
        <p15:guide id="2" pos="2835">
          <p15:clr>
            <a:srgbClr val="F26B43"/>
          </p15:clr>
        </p15:guide>
        <p15:guide id="4" orient="horz" pos="2799">
          <p15:clr>
            <a:srgbClr val="F26B43"/>
          </p15:clr>
        </p15:guide>
        <p15:guide id="6" pos="5511">
          <p15:clr>
            <a:srgbClr val="F26B43"/>
          </p15:clr>
        </p15:guide>
        <p15:guide id="7" pos="249">
          <p15:clr>
            <a:srgbClr val="F26B43"/>
          </p15:clr>
        </p15:guide>
        <p15:guide id="10" orient="horz" pos="713">
          <p15:clr>
            <a:srgbClr val="F26B43"/>
          </p15:clr>
        </p15:guide>
        <p15:guide id="11" orient="horz" pos="1801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domhouse.org/countries/freedom-world/score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9B0399C-0A4F-F732-7EBB-FE8CA9B2D912}"/>
              </a:ext>
            </a:extLst>
          </p:cNvPr>
          <p:cNvSpPr/>
          <p:nvPr/>
        </p:nvSpPr>
        <p:spPr bwMode="auto">
          <a:xfrm>
            <a:off x="323528" y="4803998"/>
            <a:ext cx="720080" cy="26178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F3B18BC-BEB5-1EB9-C0D8-96F0D076E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27114"/>
              </p:ext>
            </p:extLst>
          </p:nvPr>
        </p:nvGraphicFramePr>
        <p:xfrm>
          <a:off x="395289" y="915566"/>
          <a:ext cx="8497191" cy="4021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8430">
                  <a:extLst>
                    <a:ext uri="{9D8B030D-6E8A-4147-A177-3AD203B41FA5}">
                      <a16:colId xmlns:a16="http://schemas.microsoft.com/office/drawing/2014/main" val="1720150042"/>
                    </a:ext>
                  </a:extLst>
                </a:gridCol>
                <a:gridCol w="2149587">
                  <a:extLst>
                    <a:ext uri="{9D8B030D-6E8A-4147-A177-3AD203B41FA5}">
                      <a16:colId xmlns:a16="http://schemas.microsoft.com/office/drawing/2014/main" val="997337255"/>
                    </a:ext>
                  </a:extLst>
                </a:gridCol>
                <a:gridCol w="2149587">
                  <a:extLst>
                    <a:ext uri="{9D8B030D-6E8A-4147-A177-3AD203B41FA5}">
                      <a16:colId xmlns:a16="http://schemas.microsoft.com/office/drawing/2014/main" val="1869218520"/>
                    </a:ext>
                  </a:extLst>
                </a:gridCol>
                <a:gridCol w="2149587">
                  <a:extLst>
                    <a:ext uri="{9D8B030D-6E8A-4147-A177-3AD203B41FA5}">
                      <a16:colId xmlns:a16="http://schemas.microsoft.com/office/drawing/2014/main" val="1317340141"/>
                    </a:ext>
                  </a:extLst>
                </a:gridCol>
              </a:tblGrid>
              <a:tr h="281186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48385" algn="ctr"/>
                        </a:tabLst>
                      </a:pP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Paket XL 2022</a:t>
                      </a:r>
                      <a:endParaRPr lang="de-CH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Paket L 2022</a:t>
                      </a:r>
                      <a:endParaRPr lang="de-CH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2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P-Private 2020</a:t>
                      </a:r>
                      <a:endParaRPr lang="de-CH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620874"/>
                  </a:ext>
                </a:extLst>
              </a:tr>
              <a:tr h="141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1048385" algn="ctr"/>
                        </a:tabLs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Preis Privat- und Verkehrsrechtsschutz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Einzel: 384.00  / Haushalt: 439.00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Einzel: 294.00 / Haushalt: 349.00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Einzel: 294.00 / Haushalt: 349.65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84677"/>
                  </a:ext>
                </a:extLst>
              </a:tr>
              <a:tr h="141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1048385" algn="ctr"/>
                        </a:tabLs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Preis Immobilienrechtsschutz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Einzel: 80.00 / Haushalt: 120.00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Einzel: 50.00 / Haushalt: 80.00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Inkludiert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559254"/>
                  </a:ext>
                </a:extLst>
              </a:tr>
              <a:tr h="29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Gewerbsmässig Tätige oder selbständig </a:t>
                      </a:r>
                      <a:b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Erwerbende in der Schweiz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Bis jährlichen Bruttoeinnahmen 24’000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Bis jährlichen Bruttoeinnahmen 12’000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Bis jährlichen Bruttoeinnahmen 12’000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634176"/>
                  </a:ext>
                </a:extLst>
              </a:tr>
              <a:tr h="141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50" charset="0"/>
                          <a:ea typeface="Dextra Avenir Book"/>
                          <a:cs typeface="Times New Roman" panose="02020603050405020304" pitchFamily="18" charset="0"/>
                        </a:rPr>
                        <a:t>Vermieterrechtsschutz</a:t>
                      </a:r>
                    </a:p>
                  </a:txBody>
                  <a:tcPr marL="45320" marR="453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50" charset="0"/>
                          <a:ea typeface="Dextra Avenir Book"/>
                          <a:cs typeface="Times New Roman" panose="02020603050405020304" pitchFamily="18" charset="0"/>
                        </a:rPr>
                        <a:t>Bis zu 10 Wohnungen/Einheiten</a:t>
                      </a: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7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50" charset="0"/>
                          <a:ea typeface="Dextra Avenir Book"/>
                          <a:cs typeface="Times New Roman" panose="02020603050405020304" pitchFamily="18" charset="0"/>
                        </a:rPr>
                        <a:t>Bis zu 10 Wohnungen/Einheiten</a:t>
                      </a: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50" charset="0"/>
                          <a:ea typeface="Dextra Avenir Book"/>
                          <a:cs typeface="Times New Roman" panose="02020603050405020304" pitchFamily="18" charset="0"/>
                        </a:rPr>
                        <a:t>Bis zu 2 Wohnungen/Einheiten</a:t>
                      </a: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87586"/>
                  </a:ext>
                </a:extLst>
              </a:tr>
              <a:tr h="29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Örtliche Deckung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>
                          <a:solidFill>
                            <a:schemeClr val="tx1"/>
                          </a:solidFill>
                          <a:effectLst/>
                        </a:rPr>
                        <a:t>Weltweit</a:t>
                      </a:r>
                      <a:endParaRPr lang="de-CH" sz="7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Weltweit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err="1">
                          <a:solidFill>
                            <a:schemeClr val="tx1"/>
                          </a:solidFill>
                          <a:effectLst/>
                        </a:rPr>
                        <a:t>Gemäss</a:t>
                      </a: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700" u="sng" kern="10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Freedom House Index</a:t>
                      </a: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 err="1">
                          <a:solidFill>
                            <a:schemeClr val="tx1"/>
                          </a:solidFill>
                          <a:effectLst/>
                        </a:rPr>
                        <a:t>nur</a:t>
                      </a: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700" kern="100" dirty="0" err="1">
                          <a:solidFill>
                            <a:schemeClr val="tx1"/>
                          </a:solidFill>
                          <a:effectLst/>
                        </a:rPr>
                        <a:t>wenn</a:t>
                      </a:r>
                      <a:r>
                        <a:rPr lang="en-US" sz="700" kern="100" dirty="0">
                          <a:solidFill>
                            <a:schemeClr val="tx1"/>
                          </a:solidFill>
                          <a:effectLst/>
                        </a:rPr>
                        <a:t> Status «free»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305270"/>
                  </a:ext>
                </a:extLst>
              </a:tr>
              <a:tr h="141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Versicherungssumme Schweiz / Welt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Bis 1'300’000 / 250’000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Bis 600’000 / 150’000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Bis 600’000 / 150’000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56131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50" charset="0"/>
                          <a:ea typeface="Dextra Avenir Book"/>
                          <a:cs typeface="Times New Roman" panose="02020603050405020304" pitchFamily="18" charset="0"/>
                        </a:rPr>
                        <a:t>Neue versicherte Leistungen</a:t>
                      </a:r>
                    </a:p>
                  </a:txBody>
                  <a:tcPr marL="45320" marR="453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Anwalt erster Stunde bis 5’000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Verzicht auf Leistungskürzung bei Grobfahrlässigkeit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700" dirty="0">
                          <a:solidFill>
                            <a:srgbClr val="000000"/>
                          </a:solidFill>
                        </a:rPr>
                        <a:t>Gesuch um Nichtbekanntgabe eines Eintrags im Schweizer Betreibungsregister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Anwalt erster Stunde bis 5’000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Verzicht auf Leistungskürzung bei Grobfahrlässigkeit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700" dirty="0">
                          <a:solidFill>
                            <a:srgbClr val="000000"/>
                          </a:solidFill>
                        </a:rPr>
                        <a:t>Gesuch um Nichtbekanntgabe eines Eintrags im Schweizer Betreibungsregister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dirty="0">
                          <a:solidFill>
                            <a:schemeClr val="tx1"/>
                          </a:solidFill>
                          <a:effectLst/>
                          <a:latin typeface="Inter" panose="02000503000000020004" pitchFamily="50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582251"/>
                  </a:ext>
                </a:extLst>
              </a:tr>
              <a:tr h="1099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Neue Rechtsgebiete</a:t>
                      </a:r>
                    </a:p>
                  </a:txBody>
                  <a:tcPr marL="45320" marR="453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700" dirty="0">
                          <a:solidFill>
                            <a:schemeClr val="tx1"/>
                          </a:solidFill>
                          <a:effectLst/>
                        </a:rPr>
                        <a:t>Erbrecht</a:t>
                      </a:r>
                    </a:p>
                    <a:p>
                      <a:pPr marL="8890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700" dirty="0">
                          <a:solidFill>
                            <a:schemeClr val="tx1"/>
                          </a:solidFill>
                          <a:effectLst/>
                        </a:rPr>
                        <a:t>Familienrecht</a:t>
                      </a:r>
                    </a:p>
                    <a:p>
                      <a:pPr marL="8890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700" dirty="0">
                          <a:solidFill>
                            <a:schemeClr val="tx1"/>
                          </a:solidFill>
                          <a:effectLst/>
                        </a:rPr>
                        <a:t>KESB</a:t>
                      </a:r>
                    </a:p>
                    <a:p>
                      <a:pPr marL="8890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700" dirty="0">
                          <a:solidFill>
                            <a:schemeClr val="tx1"/>
                          </a:solidFill>
                          <a:effectLst/>
                        </a:rPr>
                        <a:t>Schulrecht </a:t>
                      </a:r>
                    </a:p>
                    <a:p>
                      <a:pPr marL="8890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700" dirty="0">
                          <a:solidFill>
                            <a:schemeClr val="tx1"/>
                          </a:solidFill>
                          <a:effectLst/>
                        </a:rPr>
                        <a:t>Vereinsrecht</a:t>
                      </a:r>
                    </a:p>
                    <a:p>
                      <a:pPr marL="8890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700" dirty="0">
                          <a:solidFill>
                            <a:schemeClr val="tx1"/>
                          </a:solidFill>
                          <a:effectLst/>
                        </a:rPr>
                        <a:t>Tierrecht </a:t>
                      </a:r>
                    </a:p>
                    <a:p>
                      <a:pPr marL="8890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700" dirty="0">
                          <a:solidFill>
                            <a:schemeClr val="tx1"/>
                          </a:solidFill>
                          <a:effectLst/>
                        </a:rPr>
                        <a:t>Kauf- und Verkauf von Immobilien</a:t>
                      </a:r>
                    </a:p>
                    <a:p>
                      <a:pPr marL="8890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700" dirty="0">
                          <a:solidFill>
                            <a:schemeClr val="tx1"/>
                          </a:solidFill>
                          <a:effectLst/>
                        </a:rPr>
                        <a:t>Besteuerung von Fahrzeugen und Immobilien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Besteuerung von Fahrzeugen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dirty="0"/>
                        <a:t>-</a:t>
                      </a:r>
                      <a:endParaRPr sz="1000" dirty="0"/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138561"/>
                  </a:ext>
                </a:extLst>
              </a:tr>
              <a:tr h="843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76935" algn="ctr"/>
                          <a:tab pos="899160" algn="l"/>
                          <a:tab pos="1348740" algn="l"/>
                          <a:tab pos="1753870" algn="r"/>
                        </a:tabLst>
                      </a:pPr>
                      <a:r>
                        <a:rPr lang="de-CH" sz="700" kern="100">
                          <a:solidFill>
                            <a:schemeClr val="tx1"/>
                          </a:solidFill>
                          <a:effectLst/>
                        </a:rPr>
                        <a:t>Erweiterte Rechtsgebiete</a:t>
                      </a:r>
                      <a:endParaRPr lang="de-CH" sz="7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320" marR="453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lvl="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Datenschutzrecht </a:t>
                      </a:r>
                      <a:r>
                        <a:rPr lang="de-CH" sz="700" b="1" kern="100" dirty="0">
                          <a:solidFill>
                            <a:schemeClr val="tx1"/>
                          </a:solidFill>
                          <a:effectLst/>
                        </a:rPr>
                        <a:t>inkl. DSGVO</a:t>
                      </a:r>
                      <a:endParaRPr lang="de-CH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8900" lvl="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Steuer- und Zollrecht </a:t>
                      </a:r>
                      <a:r>
                        <a:rPr lang="de-CH" sz="700" b="1" kern="100" dirty="0">
                          <a:solidFill>
                            <a:schemeClr val="tx1"/>
                          </a:solidFill>
                          <a:effectLst/>
                        </a:rPr>
                        <a:t>inkl. Einsprache</a:t>
                      </a:r>
                    </a:p>
                    <a:p>
                      <a:pPr marL="88900" lvl="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Öffentliches Bau- und Planungsrecht </a:t>
                      </a:r>
                      <a:r>
                        <a:rPr lang="de-CH" sz="700" b="1" kern="100" dirty="0">
                          <a:solidFill>
                            <a:schemeClr val="tx1"/>
                          </a:solidFill>
                          <a:effectLst/>
                        </a:rPr>
                        <a:t>inkl. eigene Bauvorhaben</a:t>
                      </a:r>
                    </a:p>
                    <a:p>
                      <a:pPr marL="88900" lvl="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Bauherrenrechtsschutz </a:t>
                      </a:r>
                      <a:r>
                        <a:rPr lang="de-CH" sz="700" b="1" kern="100" dirty="0">
                          <a:solidFill>
                            <a:schemeClr val="tx1"/>
                          </a:solidFill>
                          <a:effectLst/>
                        </a:rPr>
                        <a:t>Bausummenlimite</a:t>
                      </a: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CH" sz="700" b="1" kern="100" dirty="0">
                          <a:solidFill>
                            <a:schemeClr val="tx1"/>
                          </a:solidFill>
                          <a:effectLst/>
                        </a:rPr>
                        <a:t>CHF 500'000 </a:t>
                      </a: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(bislang CHF 150'000)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Datenschutzrecht </a:t>
                      </a:r>
                      <a:r>
                        <a:rPr lang="de-CH" sz="700" b="1" kern="100" dirty="0">
                          <a:solidFill>
                            <a:schemeClr val="tx1"/>
                          </a:solidFill>
                          <a:effectLst/>
                        </a:rPr>
                        <a:t>inkl. DSGVO</a:t>
                      </a:r>
                      <a:endParaRPr lang="de-CH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7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700" dirty="0">
                        <a:solidFill>
                          <a:schemeClr val="tx1"/>
                        </a:solidFill>
                        <a:effectLst/>
                        <a:latin typeface="Inter" panose="02000503000000020004" pitchFamily="50" charset="0"/>
                        <a:ea typeface="Dextra Avenir Book"/>
                        <a:cs typeface="Times New Roman" panose="02020603050405020304" pitchFamily="18" charset="0"/>
                      </a:endParaRPr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dirty="0"/>
                        <a:t>-</a:t>
                      </a:r>
                      <a:endParaRPr sz="1000" dirty="0"/>
                    </a:p>
                  </a:txBody>
                  <a:tcPr marL="45320" marR="4532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85651"/>
                  </a:ext>
                </a:extLst>
              </a:tr>
            </a:tbl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91B632-D132-695D-B4AA-C50E49FDE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Die wichtigsten Änderungen auf einem Blick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ACD080-FBD7-1119-5008-A16D38AE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Vorteile der neuen Produkte</a:t>
            </a:r>
          </a:p>
        </p:txBody>
      </p:sp>
      <p:sp>
        <p:nvSpPr>
          <p:cNvPr id="7" name="Rechteck: diagonal liegende Ecken abgerundet 6">
            <a:extLst>
              <a:ext uri="{FF2B5EF4-FFF2-40B4-BE49-F238E27FC236}">
                <a16:creationId xmlns:a16="http://schemas.microsoft.com/office/drawing/2014/main" id="{23CDA445-D630-83C0-478C-07F1C4003A0A}"/>
              </a:ext>
            </a:extLst>
          </p:cNvPr>
          <p:cNvSpPr/>
          <p:nvPr/>
        </p:nvSpPr>
        <p:spPr bwMode="auto">
          <a:xfrm>
            <a:off x="6156176" y="4303359"/>
            <a:ext cx="1368152" cy="737474"/>
          </a:xfrm>
          <a:prstGeom prst="round2DiagRect">
            <a:avLst>
              <a:gd name="adj1" fmla="val 30591"/>
              <a:gd name="adj2" fmla="val 0"/>
            </a:avLst>
          </a:pr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900" b="1" dirty="0"/>
              <a:t>Neu!</a:t>
            </a:r>
          </a:p>
          <a:p>
            <a:pPr algn="ctr"/>
            <a:r>
              <a:rPr lang="de-CH" sz="900" b="1" dirty="0"/>
              <a:t>Abzüglich 15% </a:t>
            </a:r>
            <a:br>
              <a:rPr lang="de-CH" sz="900" b="1" dirty="0"/>
            </a:br>
            <a:r>
              <a:rPr lang="de-CH" sz="900" b="1" dirty="0"/>
              <a:t>sennest ag Rabatt </a:t>
            </a:r>
          </a:p>
          <a:p>
            <a:pPr algn="ctr"/>
            <a:r>
              <a:rPr lang="de-CH" sz="900" b="1" dirty="0"/>
              <a:t>auf L und XL</a:t>
            </a:r>
          </a:p>
        </p:txBody>
      </p:sp>
    </p:spTree>
    <p:extLst>
      <p:ext uri="{BB962C8B-B14F-4D97-AF65-F5344CB8AC3E}">
        <p14:creationId xmlns:p14="http://schemas.microsoft.com/office/powerpoint/2010/main" val="338550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AC421BD7-CC16-FAB9-C58C-F3E4594DC2B4}"/>
              </a:ext>
            </a:extLst>
          </p:cNvPr>
          <p:cNvSpPr/>
          <p:nvPr/>
        </p:nvSpPr>
        <p:spPr>
          <a:xfrm>
            <a:off x="562480" y="3721734"/>
            <a:ext cx="2735998" cy="183520"/>
          </a:xfrm>
          <a:custGeom>
            <a:avLst/>
            <a:gdLst>
              <a:gd name="connsiteX0" fmla="*/ 0 w 2735998"/>
              <a:gd name="connsiteY0" fmla="*/ 0 h 183520"/>
              <a:gd name="connsiteX1" fmla="*/ 0 w 2735998"/>
              <a:gd name="connsiteY1" fmla="*/ 0 h 183520"/>
              <a:gd name="connsiteX2" fmla="*/ 711359 w 2735998"/>
              <a:gd name="connsiteY2" fmla="*/ 0 h 183520"/>
              <a:gd name="connsiteX3" fmla="*/ 1340639 w 2735998"/>
              <a:gd name="connsiteY3" fmla="*/ 0 h 183520"/>
              <a:gd name="connsiteX4" fmla="*/ 2024639 w 2735998"/>
              <a:gd name="connsiteY4" fmla="*/ 0 h 183520"/>
              <a:gd name="connsiteX5" fmla="*/ 2735998 w 2735998"/>
              <a:gd name="connsiteY5" fmla="*/ 0 h 183520"/>
              <a:gd name="connsiteX6" fmla="*/ 2735998 w 2735998"/>
              <a:gd name="connsiteY6" fmla="*/ 0 h 183520"/>
              <a:gd name="connsiteX7" fmla="*/ 2735998 w 2735998"/>
              <a:gd name="connsiteY7" fmla="*/ 183520 h 183520"/>
              <a:gd name="connsiteX8" fmla="*/ 2735998 w 2735998"/>
              <a:gd name="connsiteY8" fmla="*/ 183520 h 183520"/>
              <a:gd name="connsiteX9" fmla="*/ 1997279 w 2735998"/>
              <a:gd name="connsiteY9" fmla="*/ 183520 h 183520"/>
              <a:gd name="connsiteX10" fmla="*/ 1313279 w 2735998"/>
              <a:gd name="connsiteY10" fmla="*/ 183520 h 183520"/>
              <a:gd name="connsiteX11" fmla="*/ 711359 w 2735998"/>
              <a:gd name="connsiteY11" fmla="*/ 183520 h 183520"/>
              <a:gd name="connsiteX12" fmla="*/ 0 w 2735998"/>
              <a:gd name="connsiteY12" fmla="*/ 183520 h 183520"/>
              <a:gd name="connsiteX13" fmla="*/ 0 w 2735998"/>
              <a:gd name="connsiteY13" fmla="*/ 183520 h 183520"/>
              <a:gd name="connsiteX14" fmla="*/ 0 w 2735998"/>
              <a:gd name="connsiteY14" fmla="*/ 0 h 1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5998" h="183520" fill="none" extrusionOk="0">
                <a:moveTo>
                  <a:pt x="0" y="0"/>
                </a:moveTo>
                <a:lnTo>
                  <a:pt x="0" y="0"/>
                </a:lnTo>
                <a:cubicBezTo>
                  <a:pt x="320201" y="-19356"/>
                  <a:pt x="492438" y="-10601"/>
                  <a:pt x="711359" y="0"/>
                </a:cubicBezTo>
                <a:cubicBezTo>
                  <a:pt x="930280" y="10601"/>
                  <a:pt x="1176313" y="-7864"/>
                  <a:pt x="1340639" y="0"/>
                </a:cubicBezTo>
                <a:cubicBezTo>
                  <a:pt x="1504965" y="7864"/>
                  <a:pt x="1789675" y="6209"/>
                  <a:pt x="2024639" y="0"/>
                </a:cubicBezTo>
                <a:cubicBezTo>
                  <a:pt x="2259603" y="-6209"/>
                  <a:pt x="2578555" y="-15587"/>
                  <a:pt x="2735998" y="0"/>
                </a:cubicBezTo>
                <a:lnTo>
                  <a:pt x="2735998" y="0"/>
                </a:lnTo>
                <a:cubicBezTo>
                  <a:pt x="2731895" y="90213"/>
                  <a:pt x="2739504" y="96890"/>
                  <a:pt x="2735998" y="183520"/>
                </a:cubicBezTo>
                <a:lnTo>
                  <a:pt x="2735998" y="183520"/>
                </a:lnTo>
                <a:cubicBezTo>
                  <a:pt x="2380510" y="193953"/>
                  <a:pt x="2291646" y="202368"/>
                  <a:pt x="1997279" y="183520"/>
                </a:cubicBezTo>
                <a:cubicBezTo>
                  <a:pt x="1702912" y="164672"/>
                  <a:pt x="1631556" y="200333"/>
                  <a:pt x="1313279" y="183520"/>
                </a:cubicBezTo>
                <a:cubicBezTo>
                  <a:pt x="995002" y="166707"/>
                  <a:pt x="919369" y="166458"/>
                  <a:pt x="711359" y="183520"/>
                </a:cubicBezTo>
                <a:cubicBezTo>
                  <a:pt x="503349" y="200582"/>
                  <a:pt x="206105" y="159416"/>
                  <a:pt x="0" y="183520"/>
                </a:cubicBezTo>
                <a:lnTo>
                  <a:pt x="0" y="183520"/>
                </a:lnTo>
                <a:cubicBezTo>
                  <a:pt x="-9173" y="106361"/>
                  <a:pt x="8242" y="69089"/>
                  <a:pt x="0" y="0"/>
                </a:cubicBezTo>
                <a:close/>
              </a:path>
              <a:path w="2735998" h="183520" stroke="0" extrusionOk="0">
                <a:moveTo>
                  <a:pt x="0" y="0"/>
                </a:moveTo>
                <a:lnTo>
                  <a:pt x="0" y="0"/>
                </a:lnTo>
                <a:cubicBezTo>
                  <a:pt x="206191" y="-5406"/>
                  <a:pt x="432125" y="-19777"/>
                  <a:pt x="711359" y="0"/>
                </a:cubicBezTo>
                <a:cubicBezTo>
                  <a:pt x="990593" y="19777"/>
                  <a:pt x="1261933" y="-6844"/>
                  <a:pt x="1422719" y="0"/>
                </a:cubicBezTo>
                <a:cubicBezTo>
                  <a:pt x="1583505" y="6844"/>
                  <a:pt x="2403706" y="-22125"/>
                  <a:pt x="2735998" y="0"/>
                </a:cubicBezTo>
                <a:lnTo>
                  <a:pt x="2735998" y="0"/>
                </a:lnTo>
                <a:cubicBezTo>
                  <a:pt x="2731895" y="47334"/>
                  <a:pt x="2739810" y="145146"/>
                  <a:pt x="2735998" y="183520"/>
                </a:cubicBezTo>
                <a:lnTo>
                  <a:pt x="2735998" y="183520"/>
                </a:lnTo>
                <a:cubicBezTo>
                  <a:pt x="2535192" y="173637"/>
                  <a:pt x="2233983" y="154519"/>
                  <a:pt x="1997279" y="183520"/>
                </a:cubicBezTo>
                <a:cubicBezTo>
                  <a:pt x="1760575" y="212521"/>
                  <a:pt x="1496368" y="213834"/>
                  <a:pt x="1313279" y="183520"/>
                </a:cubicBezTo>
                <a:cubicBezTo>
                  <a:pt x="1130190" y="153206"/>
                  <a:pt x="939075" y="174435"/>
                  <a:pt x="711359" y="183520"/>
                </a:cubicBezTo>
                <a:cubicBezTo>
                  <a:pt x="483643" y="192605"/>
                  <a:pt x="214683" y="186106"/>
                  <a:pt x="0" y="183520"/>
                </a:cubicBezTo>
                <a:lnTo>
                  <a:pt x="0" y="183520"/>
                </a:lnTo>
                <a:cubicBezTo>
                  <a:pt x="8454" y="96637"/>
                  <a:pt x="2192" y="52031"/>
                  <a:pt x="0" y="0"/>
                </a:cubicBezTo>
                <a:close/>
              </a:path>
            </a:pathLst>
          </a:custGeom>
          <a:solidFill>
            <a:srgbClr val="F0F2F5"/>
          </a:solidFill>
          <a:ln w="12700" cap="flat">
            <a:noFill/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prstGeom prst="roundRect">
                    <a:avLst>
                      <a:gd name="adj" fmla="val 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050" b="1" spc="-20" dirty="0"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Immo L</a:t>
            </a:r>
            <a:endParaRPr lang="de-CH" sz="900" b="1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989F46AF-8186-FB39-B64B-C7B3B64C17D5}"/>
              </a:ext>
            </a:extLst>
          </p:cNvPr>
          <p:cNvSpPr/>
          <p:nvPr/>
        </p:nvSpPr>
        <p:spPr>
          <a:xfrm>
            <a:off x="3877938" y="3726927"/>
            <a:ext cx="2735998" cy="183520"/>
          </a:xfrm>
          <a:custGeom>
            <a:avLst/>
            <a:gdLst>
              <a:gd name="connsiteX0" fmla="*/ 0 w 2735998"/>
              <a:gd name="connsiteY0" fmla="*/ 0 h 183520"/>
              <a:gd name="connsiteX1" fmla="*/ 0 w 2735998"/>
              <a:gd name="connsiteY1" fmla="*/ 0 h 183520"/>
              <a:gd name="connsiteX2" fmla="*/ 711359 w 2735998"/>
              <a:gd name="connsiteY2" fmla="*/ 0 h 183520"/>
              <a:gd name="connsiteX3" fmla="*/ 1340639 w 2735998"/>
              <a:gd name="connsiteY3" fmla="*/ 0 h 183520"/>
              <a:gd name="connsiteX4" fmla="*/ 2024639 w 2735998"/>
              <a:gd name="connsiteY4" fmla="*/ 0 h 183520"/>
              <a:gd name="connsiteX5" fmla="*/ 2735998 w 2735998"/>
              <a:gd name="connsiteY5" fmla="*/ 0 h 183520"/>
              <a:gd name="connsiteX6" fmla="*/ 2735998 w 2735998"/>
              <a:gd name="connsiteY6" fmla="*/ 0 h 183520"/>
              <a:gd name="connsiteX7" fmla="*/ 2735998 w 2735998"/>
              <a:gd name="connsiteY7" fmla="*/ 183520 h 183520"/>
              <a:gd name="connsiteX8" fmla="*/ 2735998 w 2735998"/>
              <a:gd name="connsiteY8" fmla="*/ 183520 h 183520"/>
              <a:gd name="connsiteX9" fmla="*/ 1997279 w 2735998"/>
              <a:gd name="connsiteY9" fmla="*/ 183520 h 183520"/>
              <a:gd name="connsiteX10" fmla="*/ 1313279 w 2735998"/>
              <a:gd name="connsiteY10" fmla="*/ 183520 h 183520"/>
              <a:gd name="connsiteX11" fmla="*/ 711359 w 2735998"/>
              <a:gd name="connsiteY11" fmla="*/ 183520 h 183520"/>
              <a:gd name="connsiteX12" fmla="*/ 0 w 2735998"/>
              <a:gd name="connsiteY12" fmla="*/ 183520 h 183520"/>
              <a:gd name="connsiteX13" fmla="*/ 0 w 2735998"/>
              <a:gd name="connsiteY13" fmla="*/ 183520 h 183520"/>
              <a:gd name="connsiteX14" fmla="*/ 0 w 2735998"/>
              <a:gd name="connsiteY14" fmla="*/ 0 h 1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5998" h="183520" fill="none" extrusionOk="0">
                <a:moveTo>
                  <a:pt x="0" y="0"/>
                </a:moveTo>
                <a:lnTo>
                  <a:pt x="0" y="0"/>
                </a:lnTo>
                <a:cubicBezTo>
                  <a:pt x="320201" y="-19356"/>
                  <a:pt x="492438" y="-10601"/>
                  <a:pt x="711359" y="0"/>
                </a:cubicBezTo>
                <a:cubicBezTo>
                  <a:pt x="930280" y="10601"/>
                  <a:pt x="1176313" y="-7864"/>
                  <a:pt x="1340639" y="0"/>
                </a:cubicBezTo>
                <a:cubicBezTo>
                  <a:pt x="1504965" y="7864"/>
                  <a:pt x="1789675" y="6209"/>
                  <a:pt x="2024639" y="0"/>
                </a:cubicBezTo>
                <a:cubicBezTo>
                  <a:pt x="2259603" y="-6209"/>
                  <a:pt x="2578555" y="-15587"/>
                  <a:pt x="2735998" y="0"/>
                </a:cubicBezTo>
                <a:lnTo>
                  <a:pt x="2735998" y="0"/>
                </a:lnTo>
                <a:cubicBezTo>
                  <a:pt x="2731895" y="90213"/>
                  <a:pt x="2739504" y="96890"/>
                  <a:pt x="2735998" y="183520"/>
                </a:cubicBezTo>
                <a:lnTo>
                  <a:pt x="2735998" y="183520"/>
                </a:lnTo>
                <a:cubicBezTo>
                  <a:pt x="2380510" y="193953"/>
                  <a:pt x="2291646" y="202368"/>
                  <a:pt x="1997279" y="183520"/>
                </a:cubicBezTo>
                <a:cubicBezTo>
                  <a:pt x="1702912" y="164672"/>
                  <a:pt x="1631556" y="200333"/>
                  <a:pt x="1313279" y="183520"/>
                </a:cubicBezTo>
                <a:cubicBezTo>
                  <a:pt x="995002" y="166707"/>
                  <a:pt x="919369" y="166458"/>
                  <a:pt x="711359" y="183520"/>
                </a:cubicBezTo>
                <a:cubicBezTo>
                  <a:pt x="503349" y="200582"/>
                  <a:pt x="206105" y="159416"/>
                  <a:pt x="0" y="183520"/>
                </a:cubicBezTo>
                <a:lnTo>
                  <a:pt x="0" y="183520"/>
                </a:lnTo>
                <a:cubicBezTo>
                  <a:pt x="-9173" y="106361"/>
                  <a:pt x="8242" y="69089"/>
                  <a:pt x="0" y="0"/>
                </a:cubicBezTo>
                <a:close/>
              </a:path>
              <a:path w="2735998" h="183520" stroke="0" extrusionOk="0">
                <a:moveTo>
                  <a:pt x="0" y="0"/>
                </a:moveTo>
                <a:lnTo>
                  <a:pt x="0" y="0"/>
                </a:lnTo>
                <a:cubicBezTo>
                  <a:pt x="206191" y="-5406"/>
                  <a:pt x="432125" y="-19777"/>
                  <a:pt x="711359" y="0"/>
                </a:cubicBezTo>
                <a:cubicBezTo>
                  <a:pt x="990593" y="19777"/>
                  <a:pt x="1261933" y="-6844"/>
                  <a:pt x="1422719" y="0"/>
                </a:cubicBezTo>
                <a:cubicBezTo>
                  <a:pt x="1583505" y="6844"/>
                  <a:pt x="2403706" y="-22125"/>
                  <a:pt x="2735998" y="0"/>
                </a:cubicBezTo>
                <a:lnTo>
                  <a:pt x="2735998" y="0"/>
                </a:lnTo>
                <a:cubicBezTo>
                  <a:pt x="2731895" y="47334"/>
                  <a:pt x="2739810" y="145146"/>
                  <a:pt x="2735998" y="183520"/>
                </a:cubicBezTo>
                <a:lnTo>
                  <a:pt x="2735998" y="183520"/>
                </a:lnTo>
                <a:cubicBezTo>
                  <a:pt x="2535192" y="173637"/>
                  <a:pt x="2233983" y="154519"/>
                  <a:pt x="1997279" y="183520"/>
                </a:cubicBezTo>
                <a:cubicBezTo>
                  <a:pt x="1760575" y="212521"/>
                  <a:pt x="1496368" y="213834"/>
                  <a:pt x="1313279" y="183520"/>
                </a:cubicBezTo>
                <a:cubicBezTo>
                  <a:pt x="1130190" y="153206"/>
                  <a:pt x="939075" y="174435"/>
                  <a:pt x="711359" y="183520"/>
                </a:cubicBezTo>
                <a:cubicBezTo>
                  <a:pt x="483643" y="192605"/>
                  <a:pt x="214683" y="186106"/>
                  <a:pt x="0" y="183520"/>
                </a:cubicBezTo>
                <a:lnTo>
                  <a:pt x="0" y="183520"/>
                </a:lnTo>
                <a:cubicBezTo>
                  <a:pt x="8454" y="96637"/>
                  <a:pt x="2192" y="52031"/>
                  <a:pt x="0" y="0"/>
                </a:cubicBezTo>
                <a:close/>
              </a:path>
            </a:pathLst>
          </a:custGeom>
          <a:solidFill>
            <a:srgbClr val="F0F2F5"/>
          </a:solidFill>
          <a:ln w="12700" cap="flat">
            <a:noFill/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prstGeom prst="roundRect">
                    <a:avLst>
                      <a:gd name="adj" fmla="val 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050" b="1" spc="-20" dirty="0"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Immo </a:t>
            </a:r>
            <a:r>
              <a:rPr lang="de-DE" sz="1050" b="1" spc="-20" dirty="0"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XL</a:t>
            </a:r>
            <a:endParaRPr lang="de-CH" sz="900" b="1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C7BE7876-0E5B-634B-56D3-C76C5E5B19F4}"/>
              </a:ext>
            </a:extLst>
          </p:cNvPr>
          <p:cNvSpPr/>
          <p:nvPr/>
        </p:nvSpPr>
        <p:spPr bwMode="auto">
          <a:xfrm>
            <a:off x="565236" y="2682973"/>
            <a:ext cx="2729931" cy="262519"/>
          </a:xfrm>
          <a:prstGeom prst="roundRect">
            <a:avLst>
              <a:gd name="adj" fmla="val 1687"/>
            </a:avLst>
          </a:prstGeom>
          <a:solidFill>
            <a:srgbClr val="E8F4F1"/>
          </a:solidFill>
          <a:ln w="95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7B420A1-B774-BD75-34DD-27DABED637C9}"/>
              </a:ext>
            </a:extLst>
          </p:cNvPr>
          <p:cNvSpPr txBox="1"/>
          <p:nvPr/>
        </p:nvSpPr>
        <p:spPr>
          <a:xfrm flipH="1">
            <a:off x="563649" y="3654359"/>
            <a:ext cx="561230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de-DE" sz="500" dirty="0">
                <a:solidFill>
                  <a:srgbClr val="B2B2B2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optional</a:t>
            </a:r>
            <a:endParaRPr lang="de-CH" sz="500" dirty="0">
              <a:solidFill>
                <a:srgbClr val="B2B2B2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51DCD791-90B6-4AFC-73DC-CD5E7B52410F}"/>
              </a:ext>
            </a:extLst>
          </p:cNvPr>
          <p:cNvSpPr/>
          <p:nvPr/>
        </p:nvSpPr>
        <p:spPr bwMode="auto">
          <a:xfrm>
            <a:off x="561927" y="3875704"/>
            <a:ext cx="2736550" cy="211752"/>
          </a:xfrm>
          <a:prstGeom prst="roundRect">
            <a:avLst>
              <a:gd name="adj" fmla="val 1687"/>
            </a:avLst>
          </a:prstGeom>
          <a:solidFill>
            <a:srgbClr val="F0F2F5">
              <a:alpha val="5000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400" dirty="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1852DD5E-AB0E-58A0-13D8-8ADDF21B0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Paketlösungen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3D0FD41-DA73-A3E7-FE9D-5B541DD1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Produktübersicht Privatpersonen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1EFFBED-CC0D-E015-DE3F-86534187FF43}"/>
              </a:ext>
            </a:extLst>
          </p:cNvPr>
          <p:cNvSpPr txBox="1"/>
          <p:nvPr/>
        </p:nvSpPr>
        <p:spPr>
          <a:xfrm>
            <a:off x="530513" y="2666268"/>
            <a:ext cx="2678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Umfassender Schutz gegen die Risiken im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 privaten Alltag, 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als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Mieter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 und als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Arbeitnehmer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. </a:t>
            </a:r>
            <a:endParaRPr lang="de-CH" sz="900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7185753-BA16-8567-229F-97120FB6EA48}"/>
              </a:ext>
            </a:extLst>
          </p:cNvPr>
          <p:cNvSpPr txBox="1"/>
          <p:nvPr/>
        </p:nvSpPr>
        <p:spPr>
          <a:xfrm>
            <a:off x="561927" y="3897124"/>
            <a:ext cx="256606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Deckung als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Eigentümer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 und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Vermieter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 von Immobilien. </a:t>
            </a:r>
            <a:endParaRPr lang="de-CH" sz="700" b="1" dirty="0">
              <a:solidFill>
                <a:srgbClr val="0000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  <a:sym typeface="Arial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148CC0C-EE45-0A0B-4798-CAB507814FAE}"/>
              </a:ext>
            </a:extLst>
          </p:cNvPr>
          <p:cNvSpPr/>
          <p:nvPr/>
        </p:nvSpPr>
        <p:spPr>
          <a:xfrm>
            <a:off x="565513" y="2510100"/>
            <a:ext cx="2729930" cy="179825"/>
          </a:xfrm>
          <a:custGeom>
            <a:avLst/>
            <a:gdLst>
              <a:gd name="connsiteX0" fmla="*/ 0 w 2729930"/>
              <a:gd name="connsiteY0" fmla="*/ 0 h 179825"/>
              <a:gd name="connsiteX1" fmla="*/ 0 w 2729930"/>
              <a:gd name="connsiteY1" fmla="*/ 0 h 179825"/>
              <a:gd name="connsiteX2" fmla="*/ 709782 w 2729930"/>
              <a:gd name="connsiteY2" fmla="*/ 0 h 179825"/>
              <a:gd name="connsiteX3" fmla="*/ 1337666 w 2729930"/>
              <a:gd name="connsiteY3" fmla="*/ 0 h 179825"/>
              <a:gd name="connsiteX4" fmla="*/ 2020148 w 2729930"/>
              <a:gd name="connsiteY4" fmla="*/ 0 h 179825"/>
              <a:gd name="connsiteX5" fmla="*/ 2729930 w 2729930"/>
              <a:gd name="connsiteY5" fmla="*/ 0 h 179825"/>
              <a:gd name="connsiteX6" fmla="*/ 2729930 w 2729930"/>
              <a:gd name="connsiteY6" fmla="*/ 0 h 179825"/>
              <a:gd name="connsiteX7" fmla="*/ 2729930 w 2729930"/>
              <a:gd name="connsiteY7" fmla="*/ 179825 h 179825"/>
              <a:gd name="connsiteX8" fmla="*/ 2729930 w 2729930"/>
              <a:gd name="connsiteY8" fmla="*/ 179825 h 179825"/>
              <a:gd name="connsiteX9" fmla="*/ 1992849 w 2729930"/>
              <a:gd name="connsiteY9" fmla="*/ 179825 h 179825"/>
              <a:gd name="connsiteX10" fmla="*/ 1310366 w 2729930"/>
              <a:gd name="connsiteY10" fmla="*/ 179825 h 179825"/>
              <a:gd name="connsiteX11" fmla="*/ 709782 w 2729930"/>
              <a:gd name="connsiteY11" fmla="*/ 179825 h 179825"/>
              <a:gd name="connsiteX12" fmla="*/ 0 w 2729930"/>
              <a:gd name="connsiteY12" fmla="*/ 179825 h 179825"/>
              <a:gd name="connsiteX13" fmla="*/ 0 w 2729930"/>
              <a:gd name="connsiteY13" fmla="*/ 179825 h 179825"/>
              <a:gd name="connsiteX14" fmla="*/ 0 w 2729930"/>
              <a:gd name="connsiteY14" fmla="*/ 0 h 1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29930" h="179825" fill="none" extrusionOk="0">
                <a:moveTo>
                  <a:pt x="0" y="0"/>
                </a:moveTo>
                <a:lnTo>
                  <a:pt x="0" y="0"/>
                </a:lnTo>
                <a:cubicBezTo>
                  <a:pt x="296188" y="-7980"/>
                  <a:pt x="429119" y="4848"/>
                  <a:pt x="709782" y="0"/>
                </a:cubicBezTo>
                <a:cubicBezTo>
                  <a:pt x="990445" y="-4848"/>
                  <a:pt x="1038886" y="6737"/>
                  <a:pt x="1337666" y="0"/>
                </a:cubicBezTo>
                <a:cubicBezTo>
                  <a:pt x="1636446" y="-6737"/>
                  <a:pt x="1832743" y="12169"/>
                  <a:pt x="2020148" y="0"/>
                </a:cubicBezTo>
                <a:cubicBezTo>
                  <a:pt x="2207553" y="-12169"/>
                  <a:pt x="2570017" y="17498"/>
                  <a:pt x="2729930" y="0"/>
                </a:cubicBezTo>
                <a:lnTo>
                  <a:pt x="2729930" y="0"/>
                </a:lnTo>
                <a:cubicBezTo>
                  <a:pt x="2725552" y="50353"/>
                  <a:pt x="2730141" y="121856"/>
                  <a:pt x="2729930" y="179825"/>
                </a:cubicBezTo>
                <a:lnTo>
                  <a:pt x="2729930" y="179825"/>
                </a:lnTo>
                <a:cubicBezTo>
                  <a:pt x="2451372" y="187149"/>
                  <a:pt x="2228318" y="201841"/>
                  <a:pt x="1992849" y="179825"/>
                </a:cubicBezTo>
                <a:cubicBezTo>
                  <a:pt x="1757380" y="157809"/>
                  <a:pt x="1533361" y="203794"/>
                  <a:pt x="1310366" y="179825"/>
                </a:cubicBezTo>
                <a:cubicBezTo>
                  <a:pt x="1087371" y="155856"/>
                  <a:pt x="918758" y="188468"/>
                  <a:pt x="709782" y="179825"/>
                </a:cubicBezTo>
                <a:cubicBezTo>
                  <a:pt x="500806" y="171182"/>
                  <a:pt x="224282" y="198976"/>
                  <a:pt x="0" y="179825"/>
                </a:cubicBezTo>
                <a:lnTo>
                  <a:pt x="0" y="179825"/>
                </a:lnTo>
                <a:cubicBezTo>
                  <a:pt x="-6775" y="111584"/>
                  <a:pt x="4905" y="83965"/>
                  <a:pt x="0" y="0"/>
                </a:cubicBezTo>
                <a:close/>
              </a:path>
              <a:path w="2729930" h="179825" stroke="0" extrusionOk="0">
                <a:moveTo>
                  <a:pt x="0" y="0"/>
                </a:moveTo>
                <a:lnTo>
                  <a:pt x="0" y="0"/>
                </a:lnTo>
                <a:cubicBezTo>
                  <a:pt x="210092" y="-7905"/>
                  <a:pt x="494420" y="19931"/>
                  <a:pt x="709782" y="0"/>
                </a:cubicBezTo>
                <a:cubicBezTo>
                  <a:pt x="925144" y="-19931"/>
                  <a:pt x="1094057" y="31606"/>
                  <a:pt x="1419564" y="0"/>
                </a:cubicBezTo>
                <a:cubicBezTo>
                  <a:pt x="1745071" y="-31606"/>
                  <a:pt x="2313859" y="-7567"/>
                  <a:pt x="2729930" y="0"/>
                </a:cubicBezTo>
                <a:lnTo>
                  <a:pt x="2729930" y="0"/>
                </a:lnTo>
                <a:cubicBezTo>
                  <a:pt x="2723974" y="61569"/>
                  <a:pt x="2724998" y="100726"/>
                  <a:pt x="2729930" y="179825"/>
                </a:cubicBezTo>
                <a:lnTo>
                  <a:pt x="2729930" y="179825"/>
                </a:lnTo>
                <a:cubicBezTo>
                  <a:pt x="2570612" y="150625"/>
                  <a:pt x="2322904" y="199541"/>
                  <a:pt x="1992849" y="179825"/>
                </a:cubicBezTo>
                <a:cubicBezTo>
                  <a:pt x="1662794" y="160109"/>
                  <a:pt x="1548526" y="170123"/>
                  <a:pt x="1310366" y="179825"/>
                </a:cubicBezTo>
                <a:cubicBezTo>
                  <a:pt x="1072206" y="189527"/>
                  <a:pt x="898085" y="165872"/>
                  <a:pt x="709782" y="179825"/>
                </a:cubicBezTo>
                <a:cubicBezTo>
                  <a:pt x="521479" y="193778"/>
                  <a:pt x="208774" y="146371"/>
                  <a:pt x="0" y="179825"/>
                </a:cubicBezTo>
                <a:lnTo>
                  <a:pt x="0" y="179825"/>
                </a:lnTo>
                <a:cubicBezTo>
                  <a:pt x="-2279" y="127331"/>
                  <a:pt x="1842" y="41414"/>
                  <a:pt x="0" y="0"/>
                </a:cubicBezTo>
                <a:close/>
              </a:path>
            </a:pathLst>
          </a:custGeom>
          <a:solidFill>
            <a:srgbClr val="CAE7DD"/>
          </a:solidFill>
          <a:ln w="12700" cap="flat">
            <a:noFill/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prstGeom prst="roundRect">
                    <a:avLst>
                      <a:gd name="adj" fmla="val 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050" b="1" spc="-20" dirty="0"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Private L</a:t>
            </a:r>
            <a:endParaRPr lang="de-CH" sz="900" b="1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5FD1549A-B17B-44B4-7969-9CF849A9A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228" y="2555464"/>
            <a:ext cx="107456" cy="110978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C594F96A-B1A6-E0C0-96A3-A078DE6E735D}"/>
              </a:ext>
            </a:extLst>
          </p:cNvPr>
          <p:cNvSpPr/>
          <p:nvPr/>
        </p:nvSpPr>
        <p:spPr bwMode="auto">
          <a:xfrm>
            <a:off x="561927" y="3294481"/>
            <a:ext cx="2736551" cy="262519"/>
          </a:xfrm>
          <a:prstGeom prst="roundRect">
            <a:avLst>
              <a:gd name="adj" fmla="val 1687"/>
            </a:avLst>
          </a:prstGeom>
          <a:solidFill>
            <a:srgbClr val="CDC6FF">
              <a:alpha val="3000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3EF934F-142A-43B5-1951-509BE3BDE25F}"/>
              </a:ext>
            </a:extLst>
          </p:cNvPr>
          <p:cNvSpPr txBox="1"/>
          <p:nvPr/>
        </p:nvSpPr>
        <p:spPr>
          <a:xfrm>
            <a:off x="530513" y="3274574"/>
            <a:ext cx="2678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Bietet Schutz gegen Risiken im Zusammenhang mit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Fahrzeugen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,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Schiffen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 und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Flugzeuge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.</a:t>
            </a:r>
            <a:endParaRPr lang="de-CH" sz="900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0EDD7153-27D9-91B2-7F25-5588EE97C119}"/>
              </a:ext>
            </a:extLst>
          </p:cNvPr>
          <p:cNvSpPr/>
          <p:nvPr/>
        </p:nvSpPr>
        <p:spPr>
          <a:xfrm>
            <a:off x="565513" y="3114178"/>
            <a:ext cx="2729930" cy="183520"/>
          </a:xfrm>
          <a:custGeom>
            <a:avLst/>
            <a:gdLst>
              <a:gd name="connsiteX0" fmla="*/ 0 w 2729930"/>
              <a:gd name="connsiteY0" fmla="*/ 0 h 183520"/>
              <a:gd name="connsiteX1" fmla="*/ 0 w 2729930"/>
              <a:gd name="connsiteY1" fmla="*/ 0 h 183520"/>
              <a:gd name="connsiteX2" fmla="*/ 709782 w 2729930"/>
              <a:gd name="connsiteY2" fmla="*/ 0 h 183520"/>
              <a:gd name="connsiteX3" fmla="*/ 1337666 w 2729930"/>
              <a:gd name="connsiteY3" fmla="*/ 0 h 183520"/>
              <a:gd name="connsiteX4" fmla="*/ 2020148 w 2729930"/>
              <a:gd name="connsiteY4" fmla="*/ 0 h 183520"/>
              <a:gd name="connsiteX5" fmla="*/ 2729930 w 2729930"/>
              <a:gd name="connsiteY5" fmla="*/ 0 h 183520"/>
              <a:gd name="connsiteX6" fmla="*/ 2729930 w 2729930"/>
              <a:gd name="connsiteY6" fmla="*/ 0 h 183520"/>
              <a:gd name="connsiteX7" fmla="*/ 2729930 w 2729930"/>
              <a:gd name="connsiteY7" fmla="*/ 183520 h 183520"/>
              <a:gd name="connsiteX8" fmla="*/ 2729930 w 2729930"/>
              <a:gd name="connsiteY8" fmla="*/ 183520 h 183520"/>
              <a:gd name="connsiteX9" fmla="*/ 1992849 w 2729930"/>
              <a:gd name="connsiteY9" fmla="*/ 183520 h 183520"/>
              <a:gd name="connsiteX10" fmla="*/ 1310366 w 2729930"/>
              <a:gd name="connsiteY10" fmla="*/ 183520 h 183520"/>
              <a:gd name="connsiteX11" fmla="*/ 709782 w 2729930"/>
              <a:gd name="connsiteY11" fmla="*/ 183520 h 183520"/>
              <a:gd name="connsiteX12" fmla="*/ 0 w 2729930"/>
              <a:gd name="connsiteY12" fmla="*/ 183520 h 183520"/>
              <a:gd name="connsiteX13" fmla="*/ 0 w 2729930"/>
              <a:gd name="connsiteY13" fmla="*/ 183520 h 183520"/>
              <a:gd name="connsiteX14" fmla="*/ 0 w 2729930"/>
              <a:gd name="connsiteY14" fmla="*/ 0 h 1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29930" h="183520" fill="none" extrusionOk="0">
                <a:moveTo>
                  <a:pt x="0" y="0"/>
                </a:moveTo>
                <a:lnTo>
                  <a:pt x="0" y="0"/>
                </a:lnTo>
                <a:cubicBezTo>
                  <a:pt x="296188" y="-7980"/>
                  <a:pt x="429119" y="4848"/>
                  <a:pt x="709782" y="0"/>
                </a:cubicBezTo>
                <a:cubicBezTo>
                  <a:pt x="990445" y="-4848"/>
                  <a:pt x="1038886" y="6737"/>
                  <a:pt x="1337666" y="0"/>
                </a:cubicBezTo>
                <a:cubicBezTo>
                  <a:pt x="1636446" y="-6737"/>
                  <a:pt x="1832743" y="12169"/>
                  <a:pt x="2020148" y="0"/>
                </a:cubicBezTo>
                <a:cubicBezTo>
                  <a:pt x="2207553" y="-12169"/>
                  <a:pt x="2570017" y="17498"/>
                  <a:pt x="2729930" y="0"/>
                </a:cubicBezTo>
                <a:lnTo>
                  <a:pt x="2729930" y="0"/>
                </a:lnTo>
                <a:cubicBezTo>
                  <a:pt x="2725827" y="90213"/>
                  <a:pt x="2733436" y="96890"/>
                  <a:pt x="2729930" y="183520"/>
                </a:cubicBezTo>
                <a:lnTo>
                  <a:pt x="2729930" y="183520"/>
                </a:lnTo>
                <a:cubicBezTo>
                  <a:pt x="2451372" y="190844"/>
                  <a:pt x="2228318" y="205536"/>
                  <a:pt x="1992849" y="183520"/>
                </a:cubicBezTo>
                <a:cubicBezTo>
                  <a:pt x="1757380" y="161504"/>
                  <a:pt x="1533361" y="207489"/>
                  <a:pt x="1310366" y="183520"/>
                </a:cubicBezTo>
                <a:cubicBezTo>
                  <a:pt x="1087371" y="159551"/>
                  <a:pt x="918758" y="192163"/>
                  <a:pt x="709782" y="183520"/>
                </a:cubicBezTo>
                <a:cubicBezTo>
                  <a:pt x="500806" y="174877"/>
                  <a:pt x="224282" y="202671"/>
                  <a:pt x="0" y="183520"/>
                </a:cubicBezTo>
                <a:lnTo>
                  <a:pt x="0" y="183520"/>
                </a:lnTo>
                <a:cubicBezTo>
                  <a:pt x="-9173" y="106361"/>
                  <a:pt x="8242" y="69089"/>
                  <a:pt x="0" y="0"/>
                </a:cubicBezTo>
                <a:close/>
              </a:path>
              <a:path w="2729930" h="183520" stroke="0" extrusionOk="0">
                <a:moveTo>
                  <a:pt x="0" y="0"/>
                </a:moveTo>
                <a:lnTo>
                  <a:pt x="0" y="0"/>
                </a:lnTo>
                <a:cubicBezTo>
                  <a:pt x="210092" y="-7905"/>
                  <a:pt x="494420" y="19931"/>
                  <a:pt x="709782" y="0"/>
                </a:cubicBezTo>
                <a:cubicBezTo>
                  <a:pt x="925144" y="-19931"/>
                  <a:pt x="1094057" y="31606"/>
                  <a:pt x="1419564" y="0"/>
                </a:cubicBezTo>
                <a:cubicBezTo>
                  <a:pt x="1745071" y="-31606"/>
                  <a:pt x="2313859" y="-7567"/>
                  <a:pt x="2729930" y="0"/>
                </a:cubicBezTo>
                <a:lnTo>
                  <a:pt x="2729930" y="0"/>
                </a:lnTo>
                <a:cubicBezTo>
                  <a:pt x="2725827" y="47334"/>
                  <a:pt x="2733742" y="145146"/>
                  <a:pt x="2729930" y="183520"/>
                </a:cubicBezTo>
                <a:lnTo>
                  <a:pt x="2729930" y="183520"/>
                </a:lnTo>
                <a:cubicBezTo>
                  <a:pt x="2570612" y="154320"/>
                  <a:pt x="2322904" y="203236"/>
                  <a:pt x="1992849" y="183520"/>
                </a:cubicBezTo>
                <a:cubicBezTo>
                  <a:pt x="1662794" y="163804"/>
                  <a:pt x="1548526" y="173818"/>
                  <a:pt x="1310366" y="183520"/>
                </a:cubicBezTo>
                <a:cubicBezTo>
                  <a:pt x="1072206" y="193222"/>
                  <a:pt x="898085" y="169567"/>
                  <a:pt x="709782" y="183520"/>
                </a:cubicBezTo>
                <a:cubicBezTo>
                  <a:pt x="521479" y="197473"/>
                  <a:pt x="208774" y="150066"/>
                  <a:pt x="0" y="183520"/>
                </a:cubicBezTo>
                <a:lnTo>
                  <a:pt x="0" y="183520"/>
                </a:lnTo>
                <a:cubicBezTo>
                  <a:pt x="8454" y="96637"/>
                  <a:pt x="2192" y="52031"/>
                  <a:pt x="0" y="0"/>
                </a:cubicBezTo>
                <a:close/>
              </a:path>
            </a:pathLst>
          </a:custGeom>
          <a:solidFill>
            <a:srgbClr val="CDC6FF">
              <a:alpha val="80000"/>
            </a:srgbClr>
          </a:solidFill>
          <a:ln w="12700" cap="flat">
            <a:noFill/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prstGeom prst="roundRect">
                    <a:avLst>
                      <a:gd name="adj" fmla="val 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050" b="1" spc="-20" dirty="0"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Move L</a:t>
            </a:r>
            <a:endParaRPr lang="de-CH" sz="900" b="1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C778CC-93C1-BD24-4B4F-7BB4A90B9B3B}"/>
              </a:ext>
            </a:extLst>
          </p:cNvPr>
          <p:cNvSpPr txBox="1"/>
          <p:nvPr/>
        </p:nvSpPr>
        <p:spPr>
          <a:xfrm>
            <a:off x="475793" y="1442841"/>
            <a:ext cx="3170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kumimoji="0" lang="de-CH" sz="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Der Preis-Leistungs-Favorit: </a:t>
            </a: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Alles Wichtige ist abgesichert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tabLst/>
              <a:defRPr/>
            </a:pPr>
            <a:endParaRPr kumimoji="0" lang="de-DE" sz="7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7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Versicherungssumme</a:t>
            </a:r>
            <a:r>
              <a:rPr kumimoji="0" lang="de-DE" sz="7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bis CHF 600‘000</a:t>
            </a: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7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Örtliche Geltung</a:t>
            </a:r>
            <a:r>
              <a:rPr kumimoji="0" lang="de-DE" sz="7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weltweit</a:t>
            </a: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7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Wartefrist: </a:t>
            </a:r>
            <a:r>
              <a:rPr kumimoji="0" lang="de-DE" sz="7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60 Tage</a:t>
            </a: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7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Rechtsgebiete: </a:t>
            </a:r>
            <a:r>
              <a:rPr kumimoji="0" lang="de-DE" sz="7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Bis zu 28 Rechtsgebiete mitversichert</a:t>
            </a: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7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Kostenfreie</a:t>
            </a:r>
            <a:r>
              <a:rPr kumimoji="0" lang="de-DE" sz="7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Rechtsauskunft (JUSupport)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E4574E5-302A-D23B-CDBA-2EFD4062D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228" y="3159387"/>
            <a:ext cx="107456" cy="110978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0D4A282-2E0B-608C-23EC-812FAFCF5A5A}"/>
              </a:ext>
            </a:extLst>
          </p:cNvPr>
          <p:cNvGrpSpPr/>
          <p:nvPr/>
        </p:nvGrpSpPr>
        <p:grpSpPr>
          <a:xfrm>
            <a:off x="634813" y="3762052"/>
            <a:ext cx="169938" cy="107722"/>
            <a:chOff x="461005" y="2127567"/>
            <a:chExt cx="169938" cy="107722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2523446-B601-CBEA-EA49-D6D200C3B776}"/>
                </a:ext>
              </a:extLst>
            </p:cNvPr>
            <p:cNvSpPr/>
            <p:nvPr/>
          </p:nvSpPr>
          <p:spPr bwMode="auto">
            <a:xfrm>
              <a:off x="461005" y="2128925"/>
              <a:ext cx="107456" cy="10214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CH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1C34F5E2-5361-7CA6-BAD9-B2B9B4DCF7E2}"/>
                </a:ext>
              </a:extLst>
            </p:cNvPr>
            <p:cNvSpPr txBox="1"/>
            <p:nvPr/>
          </p:nvSpPr>
          <p:spPr>
            <a:xfrm>
              <a:off x="486927" y="2127567"/>
              <a:ext cx="144016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de-CH" sz="700" dirty="0"/>
                <a:t>+</a:t>
              </a:r>
            </a:p>
          </p:txBody>
        </p:sp>
      </p:grp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AD04A9B2-1F48-9838-FC56-D2A5672AF84D}"/>
              </a:ext>
            </a:extLst>
          </p:cNvPr>
          <p:cNvSpPr/>
          <p:nvPr/>
        </p:nvSpPr>
        <p:spPr bwMode="auto">
          <a:xfrm>
            <a:off x="3880694" y="2688166"/>
            <a:ext cx="2736551" cy="262519"/>
          </a:xfrm>
          <a:prstGeom prst="roundRect">
            <a:avLst>
              <a:gd name="adj" fmla="val 1687"/>
            </a:avLst>
          </a:prstGeom>
          <a:solidFill>
            <a:srgbClr val="BEE2D4">
              <a:alpha val="3000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4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A46DA84-6593-8D50-693B-37D15174BF7F}"/>
              </a:ext>
            </a:extLst>
          </p:cNvPr>
          <p:cNvSpPr txBox="1"/>
          <p:nvPr/>
        </p:nvSpPr>
        <p:spPr>
          <a:xfrm flipH="1">
            <a:off x="3879107" y="3659552"/>
            <a:ext cx="561230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de-DE" sz="500" dirty="0">
                <a:solidFill>
                  <a:srgbClr val="B2B2B2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optional</a:t>
            </a:r>
            <a:endParaRPr lang="de-CH" sz="500" dirty="0">
              <a:solidFill>
                <a:srgbClr val="B2B2B2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D2E702B0-EDE3-1A37-EC84-026D414D7957}"/>
              </a:ext>
            </a:extLst>
          </p:cNvPr>
          <p:cNvSpPr/>
          <p:nvPr/>
        </p:nvSpPr>
        <p:spPr bwMode="auto">
          <a:xfrm>
            <a:off x="3877385" y="3880897"/>
            <a:ext cx="2736550" cy="211752"/>
          </a:xfrm>
          <a:prstGeom prst="roundRect">
            <a:avLst>
              <a:gd name="adj" fmla="val 1687"/>
            </a:avLst>
          </a:prstGeom>
          <a:solidFill>
            <a:srgbClr val="F0F2F5">
              <a:alpha val="5000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4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5B62058-CA79-040A-0E72-2BBD1CEA96E1}"/>
              </a:ext>
            </a:extLst>
          </p:cNvPr>
          <p:cNvSpPr txBox="1"/>
          <p:nvPr/>
        </p:nvSpPr>
        <p:spPr>
          <a:xfrm>
            <a:off x="3845971" y="2671461"/>
            <a:ext cx="2735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Umfassender Schutz gegen die Risiken im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 privaten Alltag, 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als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Mieter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 und als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Arbeitnehmer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. </a:t>
            </a:r>
            <a:endParaRPr lang="de-CH" sz="900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897A50-4E75-B5B6-B423-251B381C3040}"/>
              </a:ext>
            </a:extLst>
          </p:cNvPr>
          <p:cNvSpPr txBox="1"/>
          <p:nvPr/>
        </p:nvSpPr>
        <p:spPr>
          <a:xfrm>
            <a:off x="3877385" y="3902317"/>
            <a:ext cx="256606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Deckung als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Eigentümer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 und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Vermieter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 von Immobilien. </a:t>
            </a:r>
            <a:endParaRPr lang="de-CH" sz="700" b="1" dirty="0">
              <a:solidFill>
                <a:srgbClr val="0000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  <a:sym typeface="Arial"/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9844F445-8CBE-35D0-A192-C8A9932BA0DD}"/>
              </a:ext>
            </a:extLst>
          </p:cNvPr>
          <p:cNvSpPr/>
          <p:nvPr/>
        </p:nvSpPr>
        <p:spPr>
          <a:xfrm>
            <a:off x="3880971" y="2515293"/>
            <a:ext cx="2735998" cy="179825"/>
          </a:xfrm>
          <a:custGeom>
            <a:avLst/>
            <a:gdLst>
              <a:gd name="connsiteX0" fmla="*/ 0 w 2735998"/>
              <a:gd name="connsiteY0" fmla="*/ 0 h 179825"/>
              <a:gd name="connsiteX1" fmla="*/ 0 w 2735998"/>
              <a:gd name="connsiteY1" fmla="*/ 0 h 179825"/>
              <a:gd name="connsiteX2" fmla="*/ 711359 w 2735998"/>
              <a:gd name="connsiteY2" fmla="*/ 0 h 179825"/>
              <a:gd name="connsiteX3" fmla="*/ 1340639 w 2735998"/>
              <a:gd name="connsiteY3" fmla="*/ 0 h 179825"/>
              <a:gd name="connsiteX4" fmla="*/ 2024639 w 2735998"/>
              <a:gd name="connsiteY4" fmla="*/ 0 h 179825"/>
              <a:gd name="connsiteX5" fmla="*/ 2735998 w 2735998"/>
              <a:gd name="connsiteY5" fmla="*/ 0 h 179825"/>
              <a:gd name="connsiteX6" fmla="*/ 2735998 w 2735998"/>
              <a:gd name="connsiteY6" fmla="*/ 0 h 179825"/>
              <a:gd name="connsiteX7" fmla="*/ 2735998 w 2735998"/>
              <a:gd name="connsiteY7" fmla="*/ 179825 h 179825"/>
              <a:gd name="connsiteX8" fmla="*/ 2735998 w 2735998"/>
              <a:gd name="connsiteY8" fmla="*/ 179825 h 179825"/>
              <a:gd name="connsiteX9" fmla="*/ 1997279 w 2735998"/>
              <a:gd name="connsiteY9" fmla="*/ 179825 h 179825"/>
              <a:gd name="connsiteX10" fmla="*/ 1313279 w 2735998"/>
              <a:gd name="connsiteY10" fmla="*/ 179825 h 179825"/>
              <a:gd name="connsiteX11" fmla="*/ 711359 w 2735998"/>
              <a:gd name="connsiteY11" fmla="*/ 179825 h 179825"/>
              <a:gd name="connsiteX12" fmla="*/ 0 w 2735998"/>
              <a:gd name="connsiteY12" fmla="*/ 179825 h 179825"/>
              <a:gd name="connsiteX13" fmla="*/ 0 w 2735998"/>
              <a:gd name="connsiteY13" fmla="*/ 179825 h 179825"/>
              <a:gd name="connsiteX14" fmla="*/ 0 w 2735998"/>
              <a:gd name="connsiteY14" fmla="*/ 0 h 1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5998" h="179825" fill="none" extrusionOk="0">
                <a:moveTo>
                  <a:pt x="0" y="0"/>
                </a:moveTo>
                <a:lnTo>
                  <a:pt x="0" y="0"/>
                </a:lnTo>
                <a:cubicBezTo>
                  <a:pt x="320201" y="-19356"/>
                  <a:pt x="492438" y="-10601"/>
                  <a:pt x="711359" y="0"/>
                </a:cubicBezTo>
                <a:cubicBezTo>
                  <a:pt x="930280" y="10601"/>
                  <a:pt x="1176313" y="-7864"/>
                  <a:pt x="1340639" y="0"/>
                </a:cubicBezTo>
                <a:cubicBezTo>
                  <a:pt x="1504965" y="7864"/>
                  <a:pt x="1789675" y="6209"/>
                  <a:pt x="2024639" y="0"/>
                </a:cubicBezTo>
                <a:cubicBezTo>
                  <a:pt x="2259603" y="-6209"/>
                  <a:pt x="2578555" y="-15587"/>
                  <a:pt x="2735998" y="0"/>
                </a:cubicBezTo>
                <a:lnTo>
                  <a:pt x="2735998" y="0"/>
                </a:lnTo>
                <a:cubicBezTo>
                  <a:pt x="2731620" y="50353"/>
                  <a:pt x="2736209" y="121856"/>
                  <a:pt x="2735998" y="179825"/>
                </a:cubicBezTo>
                <a:lnTo>
                  <a:pt x="2735998" y="179825"/>
                </a:lnTo>
                <a:cubicBezTo>
                  <a:pt x="2380510" y="190258"/>
                  <a:pt x="2291646" y="198673"/>
                  <a:pt x="1997279" y="179825"/>
                </a:cubicBezTo>
                <a:cubicBezTo>
                  <a:pt x="1702912" y="160977"/>
                  <a:pt x="1631556" y="196638"/>
                  <a:pt x="1313279" y="179825"/>
                </a:cubicBezTo>
                <a:cubicBezTo>
                  <a:pt x="995002" y="163012"/>
                  <a:pt x="919369" y="162763"/>
                  <a:pt x="711359" y="179825"/>
                </a:cubicBezTo>
                <a:cubicBezTo>
                  <a:pt x="503349" y="196887"/>
                  <a:pt x="206105" y="155721"/>
                  <a:pt x="0" y="179825"/>
                </a:cubicBezTo>
                <a:lnTo>
                  <a:pt x="0" y="179825"/>
                </a:lnTo>
                <a:cubicBezTo>
                  <a:pt x="-6775" y="111584"/>
                  <a:pt x="4905" y="83965"/>
                  <a:pt x="0" y="0"/>
                </a:cubicBezTo>
                <a:close/>
              </a:path>
              <a:path w="2735998" h="179825" stroke="0" extrusionOk="0">
                <a:moveTo>
                  <a:pt x="0" y="0"/>
                </a:moveTo>
                <a:lnTo>
                  <a:pt x="0" y="0"/>
                </a:lnTo>
                <a:cubicBezTo>
                  <a:pt x="206191" y="-5406"/>
                  <a:pt x="432125" y="-19777"/>
                  <a:pt x="711359" y="0"/>
                </a:cubicBezTo>
                <a:cubicBezTo>
                  <a:pt x="990593" y="19777"/>
                  <a:pt x="1261933" y="-6844"/>
                  <a:pt x="1422719" y="0"/>
                </a:cubicBezTo>
                <a:cubicBezTo>
                  <a:pt x="1583505" y="6844"/>
                  <a:pt x="2403706" y="-22125"/>
                  <a:pt x="2735998" y="0"/>
                </a:cubicBezTo>
                <a:lnTo>
                  <a:pt x="2735998" y="0"/>
                </a:lnTo>
                <a:cubicBezTo>
                  <a:pt x="2730042" y="61569"/>
                  <a:pt x="2731066" y="100726"/>
                  <a:pt x="2735998" y="179825"/>
                </a:cubicBezTo>
                <a:lnTo>
                  <a:pt x="2735998" y="179825"/>
                </a:lnTo>
                <a:cubicBezTo>
                  <a:pt x="2535192" y="169942"/>
                  <a:pt x="2233983" y="150824"/>
                  <a:pt x="1997279" y="179825"/>
                </a:cubicBezTo>
                <a:cubicBezTo>
                  <a:pt x="1760575" y="208826"/>
                  <a:pt x="1496368" y="210139"/>
                  <a:pt x="1313279" y="179825"/>
                </a:cubicBezTo>
                <a:cubicBezTo>
                  <a:pt x="1130190" y="149511"/>
                  <a:pt x="939075" y="170740"/>
                  <a:pt x="711359" y="179825"/>
                </a:cubicBezTo>
                <a:cubicBezTo>
                  <a:pt x="483643" y="188910"/>
                  <a:pt x="214683" y="182411"/>
                  <a:pt x="0" y="179825"/>
                </a:cubicBezTo>
                <a:lnTo>
                  <a:pt x="0" y="179825"/>
                </a:lnTo>
                <a:cubicBezTo>
                  <a:pt x="-2279" y="127331"/>
                  <a:pt x="1842" y="41414"/>
                  <a:pt x="0" y="0"/>
                </a:cubicBezTo>
                <a:close/>
              </a:path>
            </a:pathLst>
          </a:custGeom>
          <a:solidFill>
            <a:srgbClr val="BEE2D4">
              <a:alpha val="80000"/>
            </a:srgbClr>
          </a:solidFill>
          <a:ln w="12700" cap="flat">
            <a:noFill/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prstGeom prst="roundRect">
                    <a:avLst>
                      <a:gd name="adj" fmla="val 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050" b="1" spc="-20" dirty="0"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Private </a:t>
            </a:r>
            <a:r>
              <a:rPr lang="de-DE" sz="1050" b="1" spc="-20" dirty="0"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XL</a:t>
            </a:r>
            <a:endParaRPr lang="de-CH" sz="900" b="1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72503E95-6D07-91DC-8D1A-8C754653B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6686" y="2560657"/>
            <a:ext cx="107456" cy="110978"/>
          </a:xfrm>
          <a:prstGeom prst="rect">
            <a:avLst/>
          </a:prstGeom>
        </p:spPr>
      </p:pic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6FFD748E-BDEF-5382-DC4A-D4A7E957CAAA}"/>
              </a:ext>
            </a:extLst>
          </p:cNvPr>
          <p:cNvSpPr/>
          <p:nvPr/>
        </p:nvSpPr>
        <p:spPr bwMode="auto">
          <a:xfrm>
            <a:off x="3877385" y="3299674"/>
            <a:ext cx="2736551" cy="262519"/>
          </a:xfrm>
          <a:prstGeom prst="roundRect">
            <a:avLst>
              <a:gd name="adj" fmla="val 1687"/>
            </a:avLst>
          </a:prstGeom>
          <a:solidFill>
            <a:srgbClr val="CDC6FF">
              <a:alpha val="3000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4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E46F7D1-9D66-366C-AC67-0E7BFD0E5F71}"/>
              </a:ext>
            </a:extLst>
          </p:cNvPr>
          <p:cNvSpPr txBox="1"/>
          <p:nvPr/>
        </p:nvSpPr>
        <p:spPr>
          <a:xfrm>
            <a:off x="3874351" y="3279767"/>
            <a:ext cx="2650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Bietet Schutz gegen Risiken im Zusammenhang mit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Fahrzeugen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,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Schiffen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 und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Flugzeuge</a:t>
            </a: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.</a:t>
            </a:r>
            <a:endParaRPr lang="de-CH" sz="900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E4239124-A062-A6CC-4631-F52831A60128}"/>
              </a:ext>
            </a:extLst>
          </p:cNvPr>
          <p:cNvSpPr/>
          <p:nvPr/>
        </p:nvSpPr>
        <p:spPr>
          <a:xfrm>
            <a:off x="3880971" y="3119371"/>
            <a:ext cx="2729930" cy="183520"/>
          </a:xfrm>
          <a:custGeom>
            <a:avLst/>
            <a:gdLst>
              <a:gd name="connsiteX0" fmla="*/ 0 w 2729930"/>
              <a:gd name="connsiteY0" fmla="*/ 0 h 183520"/>
              <a:gd name="connsiteX1" fmla="*/ 0 w 2729930"/>
              <a:gd name="connsiteY1" fmla="*/ 0 h 183520"/>
              <a:gd name="connsiteX2" fmla="*/ 709782 w 2729930"/>
              <a:gd name="connsiteY2" fmla="*/ 0 h 183520"/>
              <a:gd name="connsiteX3" fmla="*/ 1337666 w 2729930"/>
              <a:gd name="connsiteY3" fmla="*/ 0 h 183520"/>
              <a:gd name="connsiteX4" fmla="*/ 2020148 w 2729930"/>
              <a:gd name="connsiteY4" fmla="*/ 0 h 183520"/>
              <a:gd name="connsiteX5" fmla="*/ 2729930 w 2729930"/>
              <a:gd name="connsiteY5" fmla="*/ 0 h 183520"/>
              <a:gd name="connsiteX6" fmla="*/ 2729930 w 2729930"/>
              <a:gd name="connsiteY6" fmla="*/ 0 h 183520"/>
              <a:gd name="connsiteX7" fmla="*/ 2729930 w 2729930"/>
              <a:gd name="connsiteY7" fmla="*/ 183520 h 183520"/>
              <a:gd name="connsiteX8" fmla="*/ 2729930 w 2729930"/>
              <a:gd name="connsiteY8" fmla="*/ 183520 h 183520"/>
              <a:gd name="connsiteX9" fmla="*/ 1992849 w 2729930"/>
              <a:gd name="connsiteY9" fmla="*/ 183520 h 183520"/>
              <a:gd name="connsiteX10" fmla="*/ 1310366 w 2729930"/>
              <a:gd name="connsiteY10" fmla="*/ 183520 h 183520"/>
              <a:gd name="connsiteX11" fmla="*/ 709782 w 2729930"/>
              <a:gd name="connsiteY11" fmla="*/ 183520 h 183520"/>
              <a:gd name="connsiteX12" fmla="*/ 0 w 2729930"/>
              <a:gd name="connsiteY12" fmla="*/ 183520 h 183520"/>
              <a:gd name="connsiteX13" fmla="*/ 0 w 2729930"/>
              <a:gd name="connsiteY13" fmla="*/ 183520 h 183520"/>
              <a:gd name="connsiteX14" fmla="*/ 0 w 2729930"/>
              <a:gd name="connsiteY14" fmla="*/ 0 h 1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29930" h="183520" fill="none" extrusionOk="0">
                <a:moveTo>
                  <a:pt x="0" y="0"/>
                </a:moveTo>
                <a:lnTo>
                  <a:pt x="0" y="0"/>
                </a:lnTo>
                <a:cubicBezTo>
                  <a:pt x="296188" y="-7980"/>
                  <a:pt x="429119" y="4848"/>
                  <a:pt x="709782" y="0"/>
                </a:cubicBezTo>
                <a:cubicBezTo>
                  <a:pt x="990445" y="-4848"/>
                  <a:pt x="1038886" y="6737"/>
                  <a:pt x="1337666" y="0"/>
                </a:cubicBezTo>
                <a:cubicBezTo>
                  <a:pt x="1636446" y="-6737"/>
                  <a:pt x="1832743" y="12169"/>
                  <a:pt x="2020148" y="0"/>
                </a:cubicBezTo>
                <a:cubicBezTo>
                  <a:pt x="2207553" y="-12169"/>
                  <a:pt x="2570017" y="17498"/>
                  <a:pt x="2729930" y="0"/>
                </a:cubicBezTo>
                <a:lnTo>
                  <a:pt x="2729930" y="0"/>
                </a:lnTo>
                <a:cubicBezTo>
                  <a:pt x="2725827" y="90213"/>
                  <a:pt x="2733436" y="96890"/>
                  <a:pt x="2729930" y="183520"/>
                </a:cubicBezTo>
                <a:lnTo>
                  <a:pt x="2729930" y="183520"/>
                </a:lnTo>
                <a:cubicBezTo>
                  <a:pt x="2451372" y="190844"/>
                  <a:pt x="2228318" y="205536"/>
                  <a:pt x="1992849" y="183520"/>
                </a:cubicBezTo>
                <a:cubicBezTo>
                  <a:pt x="1757380" y="161504"/>
                  <a:pt x="1533361" y="207489"/>
                  <a:pt x="1310366" y="183520"/>
                </a:cubicBezTo>
                <a:cubicBezTo>
                  <a:pt x="1087371" y="159551"/>
                  <a:pt x="918758" y="192163"/>
                  <a:pt x="709782" y="183520"/>
                </a:cubicBezTo>
                <a:cubicBezTo>
                  <a:pt x="500806" y="174877"/>
                  <a:pt x="224282" y="202671"/>
                  <a:pt x="0" y="183520"/>
                </a:cubicBezTo>
                <a:lnTo>
                  <a:pt x="0" y="183520"/>
                </a:lnTo>
                <a:cubicBezTo>
                  <a:pt x="-9173" y="106361"/>
                  <a:pt x="8242" y="69089"/>
                  <a:pt x="0" y="0"/>
                </a:cubicBezTo>
                <a:close/>
              </a:path>
              <a:path w="2729930" h="183520" stroke="0" extrusionOk="0">
                <a:moveTo>
                  <a:pt x="0" y="0"/>
                </a:moveTo>
                <a:lnTo>
                  <a:pt x="0" y="0"/>
                </a:lnTo>
                <a:cubicBezTo>
                  <a:pt x="210092" y="-7905"/>
                  <a:pt x="494420" y="19931"/>
                  <a:pt x="709782" y="0"/>
                </a:cubicBezTo>
                <a:cubicBezTo>
                  <a:pt x="925144" y="-19931"/>
                  <a:pt x="1094057" y="31606"/>
                  <a:pt x="1419564" y="0"/>
                </a:cubicBezTo>
                <a:cubicBezTo>
                  <a:pt x="1745071" y="-31606"/>
                  <a:pt x="2313859" y="-7567"/>
                  <a:pt x="2729930" y="0"/>
                </a:cubicBezTo>
                <a:lnTo>
                  <a:pt x="2729930" y="0"/>
                </a:lnTo>
                <a:cubicBezTo>
                  <a:pt x="2725827" y="47334"/>
                  <a:pt x="2733742" y="145146"/>
                  <a:pt x="2729930" y="183520"/>
                </a:cubicBezTo>
                <a:lnTo>
                  <a:pt x="2729930" y="183520"/>
                </a:lnTo>
                <a:cubicBezTo>
                  <a:pt x="2570612" y="154320"/>
                  <a:pt x="2322904" y="203236"/>
                  <a:pt x="1992849" y="183520"/>
                </a:cubicBezTo>
                <a:cubicBezTo>
                  <a:pt x="1662794" y="163804"/>
                  <a:pt x="1548526" y="173818"/>
                  <a:pt x="1310366" y="183520"/>
                </a:cubicBezTo>
                <a:cubicBezTo>
                  <a:pt x="1072206" y="193222"/>
                  <a:pt x="898085" y="169567"/>
                  <a:pt x="709782" y="183520"/>
                </a:cubicBezTo>
                <a:cubicBezTo>
                  <a:pt x="521479" y="197473"/>
                  <a:pt x="208774" y="150066"/>
                  <a:pt x="0" y="183520"/>
                </a:cubicBezTo>
                <a:lnTo>
                  <a:pt x="0" y="183520"/>
                </a:lnTo>
                <a:cubicBezTo>
                  <a:pt x="8454" y="96637"/>
                  <a:pt x="2192" y="52031"/>
                  <a:pt x="0" y="0"/>
                </a:cubicBezTo>
                <a:close/>
              </a:path>
            </a:pathLst>
          </a:custGeom>
          <a:solidFill>
            <a:srgbClr val="CDC6FF">
              <a:alpha val="80000"/>
            </a:srgbClr>
          </a:solidFill>
          <a:ln w="12700" cap="flat">
            <a:noFill/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prstGeom prst="roundRect">
                    <a:avLst>
                      <a:gd name="adj" fmla="val 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050" b="1" spc="-20" dirty="0"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Move </a:t>
            </a:r>
            <a:r>
              <a:rPr lang="de-DE" sz="1050" b="1" spc="-20" dirty="0"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XL</a:t>
            </a:r>
            <a:endParaRPr lang="de-CH" sz="900" b="1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07B3DF9-EE7F-CE2D-AF2D-5CE47F65BF6A}"/>
              </a:ext>
            </a:extLst>
          </p:cNvPr>
          <p:cNvSpPr txBox="1"/>
          <p:nvPr/>
        </p:nvSpPr>
        <p:spPr>
          <a:xfrm>
            <a:off x="3779156" y="1447736"/>
            <a:ext cx="3170654" cy="10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1" dirty="0">
                <a:solidFill>
                  <a:srgbClr val="000000"/>
                </a:solidFill>
              </a:rPr>
              <a:t>Das Sorglospaket: </a:t>
            </a:r>
            <a:r>
              <a:rPr lang="de-CH" sz="800" dirty="0">
                <a:solidFill>
                  <a:srgbClr val="000000"/>
                </a:solidFill>
              </a:rPr>
              <a:t>Die besten Deckungen und Leistungen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tabLst/>
              <a:defRPr/>
            </a:pPr>
            <a:endParaRPr lang="de-DE" sz="800" dirty="0">
              <a:solidFill>
                <a:srgbClr val="000000"/>
              </a:solidFill>
            </a:endParaRP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7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Versicherungssumme</a:t>
            </a:r>
            <a:r>
              <a:rPr kumimoji="0" lang="de-DE" sz="7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bis CHF 1‘300‘000</a:t>
            </a: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7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Örtliche Geltung</a:t>
            </a:r>
            <a:r>
              <a:rPr kumimoji="0" lang="de-DE" sz="7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weltweit</a:t>
            </a: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7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Wartefrist: </a:t>
            </a:r>
            <a:r>
              <a:rPr kumimoji="0" lang="de-DE" sz="7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30 Tage</a:t>
            </a:r>
          </a:p>
          <a:p>
            <a:pPr marL="90488" indent="-90488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sz="7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Rechtsgebiete:</a:t>
            </a:r>
            <a:r>
              <a:rPr kumimoji="0" lang="de-DE" sz="7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Bis zu 38 Rechtsgebiete mitversichert</a:t>
            </a: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7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Kostenfreie</a:t>
            </a:r>
            <a:r>
              <a:rPr kumimoji="0" lang="de-DE" sz="7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Rechtsauskunft (JUSupport)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510E4BFD-D4D1-60A6-07C9-E4877FC51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6686" y="3164580"/>
            <a:ext cx="107456" cy="110978"/>
          </a:xfrm>
          <a:prstGeom prst="rect">
            <a:avLst/>
          </a:prstGeom>
        </p:spPr>
      </p:pic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6A06FD4-8CF1-24F6-AA3A-7FE38EE78E20}"/>
              </a:ext>
            </a:extLst>
          </p:cNvPr>
          <p:cNvGrpSpPr/>
          <p:nvPr/>
        </p:nvGrpSpPr>
        <p:grpSpPr>
          <a:xfrm>
            <a:off x="3950271" y="3767245"/>
            <a:ext cx="169938" cy="107722"/>
            <a:chOff x="461005" y="2127567"/>
            <a:chExt cx="169938" cy="107722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03E42B97-7566-DF12-68EE-BA05F8236359}"/>
                </a:ext>
              </a:extLst>
            </p:cNvPr>
            <p:cNvSpPr/>
            <p:nvPr/>
          </p:nvSpPr>
          <p:spPr bwMode="auto">
            <a:xfrm>
              <a:off x="461005" y="2128925"/>
              <a:ext cx="107456" cy="10214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CH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2A816C25-F2E8-F8BB-1A64-834DBE08758C}"/>
                </a:ext>
              </a:extLst>
            </p:cNvPr>
            <p:cNvSpPr txBox="1"/>
            <p:nvPr/>
          </p:nvSpPr>
          <p:spPr>
            <a:xfrm>
              <a:off x="486927" y="2127567"/>
              <a:ext cx="144016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de-CH" sz="700" dirty="0"/>
                <a:t>+</a:t>
              </a:r>
            </a:p>
          </p:txBody>
        </p:sp>
      </p:grp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C1739770-A854-F89B-7013-932C71540C4A}"/>
              </a:ext>
            </a:extLst>
          </p:cNvPr>
          <p:cNvSpPr/>
          <p:nvPr/>
        </p:nvSpPr>
        <p:spPr>
          <a:xfrm>
            <a:off x="3877937" y="4254666"/>
            <a:ext cx="2735998" cy="183520"/>
          </a:xfrm>
          <a:custGeom>
            <a:avLst/>
            <a:gdLst>
              <a:gd name="connsiteX0" fmla="*/ 0 w 2735998"/>
              <a:gd name="connsiteY0" fmla="*/ 0 h 183520"/>
              <a:gd name="connsiteX1" fmla="*/ 0 w 2735998"/>
              <a:gd name="connsiteY1" fmla="*/ 0 h 183520"/>
              <a:gd name="connsiteX2" fmla="*/ 711359 w 2735998"/>
              <a:gd name="connsiteY2" fmla="*/ 0 h 183520"/>
              <a:gd name="connsiteX3" fmla="*/ 1340639 w 2735998"/>
              <a:gd name="connsiteY3" fmla="*/ 0 h 183520"/>
              <a:gd name="connsiteX4" fmla="*/ 2024639 w 2735998"/>
              <a:gd name="connsiteY4" fmla="*/ 0 h 183520"/>
              <a:gd name="connsiteX5" fmla="*/ 2735998 w 2735998"/>
              <a:gd name="connsiteY5" fmla="*/ 0 h 183520"/>
              <a:gd name="connsiteX6" fmla="*/ 2735998 w 2735998"/>
              <a:gd name="connsiteY6" fmla="*/ 0 h 183520"/>
              <a:gd name="connsiteX7" fmla="*/ 2735998 w 2735998"/>
              <a:gd name="connsiteY7" fmla="*/ 183520 h 183520"/>
              <a:gd name="connsiteX8" fmla="*/ 2735998 w 2735998"/>
              <a:gd name="connsiteY8" fmla="*/ 183520 h 183520"/>
              <a:gd name="connsiteX9" fmla="*/ 1997279 w 2735998"/>
              <a:gd name="connsiteY9" fmla="*/ 183520 h 183520"/>
              <a:gd name="connsiteX10" fmla="*/ 1313279 w 2735998"/>
              <a:gd name="connsiteY10" fmla="*/ 183520 h 183520"/>
              <a:gd name="connsiteX11" fmla="*/ 711359 w 2735998"/>
              <a:gd name="connsiteY11" fmla="*/ 183520 h 183520"/>
              <a:gd name="connsiteX12" fmla="*/ 0 w 2735998"/>
              <a:gd name="connsiteY12" fmla="*/ 183520 h 183520"/>
              <a:gd name="connsiteX13" fmla="*/ 0 w 2735998"/>
              <a:gd name="connsiteY13" fmla="*/ 183520 h 183520"/>
              <a:gd name="connsiteX14" fmla="*/ 0 w 2735998"/>
              <a:gd name="connsiteY14" fmla="*/ 0 h 1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5998" h="183520" fill="none" extrusionOk="0">
                <a:moveTo>
                  <a:pt x="0" y="0"/>
                </a:moveTo>
                <a:lnTo>
                  <a:pt x="0" y="0"/>
                </a:lnTo>
                <a:cubicBezTo>
                  <a:pt x="320201" y="-19356"/>
                  <a:pt x="492438" y="-10601"/>
                  <a:pt x="711359" y="0"/>
                </a:cubicBezTo>
                <a:cubicBezTo>
                  <a:pt x="930280" y="10601"/>
                  <a:pt x="1176313" y="-7864"/>
                  <a:pt x="1340639" y="0"/>
                </a:cubicBezTo>
                <a:cubicBezTo>
                  <a:pt x="1504965" y="7864"/>
                  <a:pt x="1789675" y="6209"/>
                  <a:pt x="2024639" y="0"/>
                </a:cubicBezTo>
                <a:cubicBezTo>
                  <a:pt x="2259603" y="-6209"/>
                  <a:pt x="2578555" y="-15587"/>
                  <a:pt x="2735998" y="0"/>
                </a:cubicBezTo>
                <a:lnTo>
                  <a:pt x="2735998" y="0"/>
                </a:lnTo>
                <a:cubicBezTo>
                  <a:pt x="2731895" y="90213"/>
                  <a:pt x="2739504" y="96890"/>
                  <a:pt x="2735998" y="183520"/>
                </a:cubicBezTo>
                <a:lnTo>
                  <a:pt x="2735998" y="183520"/>
                </a:lnTo>
                <a:cubicBezTo>
                  <a:pt x="2380510" y="193953"/>
                  <a:pt x="2291646" y="202368"/>
                  <a:pt x="1997279" y="183520"/>
                </a:cubicBezTo>
                <a:cubicBezTo>
                  <a:pt x="1702912" y="164672"/>
                  <a:pt x="1631556" y="200333"/>
                  <a:pt x="1313279" y="183520"/>
                </a:cubicBezTo>
                <a:cubicBezTo>
                  <a:pt x="995002" y="166707"/>
                  <a:pt x="919369" y="166458"/>
                  <a:pt x="711359" y="183520"/>
                </a:cubicBezTo>
                <a:cubicBezTo>
                  <a:pt x="503349" y="200582"/>
                  <a:pt x="206105" y="159416"/>
                  <a:pt x="0" y="183520"/>
                </a:cubicBezTo>
                <a:lnTo>
                  <a:pt x="0" y="183520"/>
                </a:lnTo>
                <a:cubicBezTo>
                  <a:pt x="-9173" y="106361"/>
                  <a:pt x="8242" y="69089"/>
                  <a:pt x="0" y="0"/>
                </a:cubicBezTo>
                <a:close/>
              </a:path>
              <a:path w="2735998" h="183520" stroke="0" extrusionOk="0">
                <a:moveTo>
                  <a:pt x="0" y="0"/>
                </a:moveTo>
                <a:lnTo>
                  <a:pt x="0" y="0"/>
                </a:lnTo>
                <a:cubicBezTo>
                  <a:pt x="206191" y="-5406"/>
                  <a:pt x="432125" y="-19777"/>
                  <a:pt x="711359" y="0"/>
                </a:cubicBezTo>
                <a:cubicBezTo>
                  <a:pt x="990593" y="19777"/>
                  <a:pt x="1261933" y="-6844"/>
                  <a:pt x="1422719" y="0"/>
                </a:cubicBezTo>
                <a:cubicBezTo>
                  <a:pt x="1583505" y="6844"/>
                  <a:pt x="2403706" y="-22125"/>
                  <a:pt x="2735998" y="0"/>
                </a:cubicBezTo>
                <a:lnTo>
                  <a:pt x="2735998" y="0"/>
                </a:lnTo>
                <a:cubicBezTo>
                  <a:pt x="2731895" y="47334"/>
                  <a:pt x="2739810" y="145146"/>
                  <a:pt x="2735998" y="183520"/>
                </a:cubicBezTo>
                <a:lnTo>
                  <a:pt x="2735998" y="183520"/>
                </a:lnTo>
                <a:cubicBezTo>
                  <a:pt x="2535192" y="173637"/>
                  <a:pt x="2233983" y="154519"/>
                  <a:pt x="1997279" y="183520"/>
                </a:cubicBezTo>
                <a:cubicBezTo>
                  <a:pt x="1760575" y="212521"/>
                  <a:pt x="1496368" y="213834"/>
                  <a:pt x="1313279" y="183520"/>
                </a:cubicBezTo>
                <a:cubicBezTo>
                  <a:pt x="1130190" y="153206"/>
                  <a:pt x="939075" y="174435"/>
                  <a:pt x="711359" y="183520"/>
                </a:cubicBezTo>
                <a:cubicBezTo>
                  <a:pt x="483643" y="192605"/>
                  <a:pt x="214683" y="186106"/>
                  <a:pt x="0" y="183520"/>
                </a:cubicBezTo>
                <a:lnTo>
                  <a:pt x="0" y="183520"/>
                </a:lnTo>
                <a:cubicBezTo>
                  <a:pt x="8454" y="96637"/>
                  <a:pt x="2192" y="52031"/>
                  <a:pt x="0" y="0"/>
                </a:cubicBezTo>
                <a:close/>
              </a:path>
            </a:pathLst>
          </a:custGeom>
          <a:solidFill>
            <a:srgbClr val="F0F2F5"/>
          </a:solidFill>
          <a:ln w="12700" cap="flat">
            <a:noFill/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prstGeom prst="roundRect">
                    <a:avLst>
                      <a:gd name="adj" fmla="val 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050" b="1" spc="-20" dirty="0"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All-Risk</a:t>
            </a:r>
            <a:endParaRPr lang="de-CH" sz="900" b="1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E2282E8-12F5-C3D8-26C5-D9D6D34859D5}"/>
              </a:ext>
            </a:extLst>
          </p:cNvPr>
          <p:cNvGrpSpPr/>
          <p:nvPr/>
        </p:nvGrpSpPr>
        <p:grpSpPr>
          <a:xfrm>
            <a:off x="3950270" y="4294984"/>
            <a:ext cx="169938" cy="107722"/>
            <a:chOff x="461005" y="2127567"/>
            <a:chExt cx="169938" cy="107722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6B8FE9FA-CB0D-6148-F992-DD5764279FD8}"/>
                </a:ext>
              </a:extLst>
            </p:cNvPr>
            <p:cNvSpPr/>
            <p:nvPr/>
          </p:nvSpPr>
          <p:spPr bwMode="auto">
            <a:xfrm>
              <a:off x="461005" y="2128925"/>
              <a:ext cx="107456" cy="10214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CH"/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0841B324-B5DA-6406-2C34-A3B23B65F1C1}"/>
                </a:ext>
              </a:extLst>
            </p:cNvPr>
            <p:cNvSpPr txBox="1"/>
            <p:nvPr/>
          </p:nvSpPr>
          <p:spPr>
            <a:xfrm>
              <a:off x="486927" y="2127567"/>
              <a:ext cx="144016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de-CH" sz="700" dirty="0"/>
                <a:t>+</a:t>
              </a:r>
            </a:p>
          </p:txBody>
        </p:sp>
      </p:grpSp>
      <p:sp>
        <p:nvSpPr>
          <p:cNvPr id="53" name="Textfeld 52">
            <a:extLst>
              <a:ext uri="{FF2B5EF4-FFF2-40B4-BE49-F238E27FC236}">
                <a16:creationId xmlns:a16="http://schemas.microsoft.com/office/drawing/2014/main" id="{BB4A43CE-5B92-542C-A649-1BA2D358519D}"/>
              </a:ext>
            </a:extLst>
          </p:cNvPr>
          <p:cNvSpPr txBox="1"/>
          <p:nvPr/>
        </p:nvSpPr>
        <p:spPr>
          <a:xfrm flipH="1">
            <a:off x="3879107" y="4179870"/>
            <a:ext cx="561230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de-DE" sz="500" dirty="0">
                <a:solidFill>
                  <a:srgbClr val="B2B2B2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optional</a:t>
            </a:r>
            <a:endParaRPr lang="de-CH" sz="500" dirty="0">
              <a:solidFill>
                <a:srgbClr val="B2B2B2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2B4E0C46-2266-CE44-2B48-232A7D3EBE2F}"/>
              </a:ext>
            </a:extLst>
          </p:cNvPr>
          <p:cNvSpPr/>
          <p:nvPr/>
        </p:nvSpPr>
        <p:spPr bwMode="auto">
          <a:xfrm>
            <a:off x="3874351" y="4435781"/>
            <a:ext cx="2736550" cy="211752"/>
          </a:xfrm>
          <a:prstGeom prst="roundRect">
            <a:avLst>
              <a:gd name="adj" fmla="val 1687"/>
            </a:avLst>
          </a:prstGeom>
          <a:solidFill>
            <a:srgbClr val="F0F2F5">
              <a:alpha val="5000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4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FEB5B3F-A841-1697-A0E7-C450993BB3BE}"/>
              </a:ext>
            </a:extLst>
          </p:cNvPr>
          <p:cNvSpPr txBox="1"/>
          <p:nvPr/>
        </p:nvSpPr>
        <p:spPr>
          <a:xfrm>
            <a:off x="3874351" y="4461964"/>
            <a:ext cx="256606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CH" sz="700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Schützt auch in </a:t>
            </a:r>
            <a:r>
              <a:rPr lang="de-CH" sz="700" b="1" dirty="0">
                <a:solidFill>
                  <a:srgbClr val="0000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nicht gedeckten Rechtsgebieten.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F8C289A-915F-F8B0-6F5F-B890906DC10F}"/>
              </a:ext>
            </a:extLst>
          </p:cNvPr>
          <p:cNvSpPr/>
          <p:nvPr/>
        </p:nvSpPr>
        <p:spPr>
          <a:xfrm>
            <a:off x="395536" y="1392635"/>
            <a:ext cx="3102819" cy="2851158"/>
          </a:xfrm>
          <a:prstGeom prst="roundRect">
            <a:avLst>
              <a:gd name="adj" fmla="val 0"/>
            </a:avLst>
          </a:prstGeom>
          <a:noFill/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custGeom>
                    <a:avLst/>
                    <a:gdLst>
                      <a:gd name="connsiteX0" fmla="*/ 0 w 3168351"/>
                      <a:gd name="connsiteY0" fmla="*/ 0 h 284533"/>
                      <a:gd name="connsiteX1" fmla="*/ 0 w 3168351"/>
                      <a:gd name="connsiteY1" fmla="*/ 0 h 284533"/>
                      <a:gd name="connsiteX2" fmla="*/ 570303 w 3168351"/>
                      <a:gd name="connsiteY2" fmla="*/ 0 h 284533"/>
                      <a:gd name="connsiteX3" fmla="*/ 1108923 w 3168351"/>
                      <a:gd name="connsiteY3" fmla="*/ 0 h 284533"/>
                      <a:gd name="connsiteX4" fmla="*/ 1710910 w 3168351"/>
                      <a:gd name="connsiteY4" fmla="*/ 0 h 284533"/>
                      <a:gd name="connsiteX5" fmla="*/ 2407947 w 3168351"/>
                      <a:gd name="connsiteY5" fmla="*/ 0 h 284533"/>
                      <a:gd name="connsiteX6" fmla="*/ 3168351 w 3168351"/>
                      <a:gd name="connsiteY6" fmla="*/ 0 h 284533"/>
                      <a:gd name="connsiteX7" fmla="*/ 3168351 w 3168351"/>
                      <a:gd name="connsiteY7" fmla="*/ 0 h 284533"/>
                      <a:gd name="connsiteX8" fmla="*/ 3168351 w 3168351"/>
                      <a:gd name="connsiteY8" fmla="*/ 284533 h 284533"/>
                      <a:gd name="connsiteX9" fmla="*/ 3168351 w 3168351"/>
                      <a:gd name="connsiteY9" fmla="*/ 284533 h 284533"/>
                      <a:gd name="connsiteX10" fmla="*/ 2471314 w 3168351"/>
                      <a:gd name="connsiteY10" fmla="*/ 284533 h 284533"/>
                      <a:gd name="connsiteX11" fmla="*/ 1837644 w 3168351"/>
                      <a:gd name="connsiteY11" fmla="*/ 284533 h 284533"/>
                      <a:gd name="connsiteX12" fmla="*/ 1172290 w 3168351"/>
                      <a:gd name="connsiteY12" fmla="*/ 284533 h 284533"/>
                      <a:gd name="connsiteX13" fmla="*/ 0 w 3168351"/>
                      <a:gd name="connsiteY13" fmla="*/ 284533 h 284533"/>
                      <a:gd name="connsiteX14" fmla="*/ 0 w 3168351"/>
                      <a:gd name="connsiteY14" fmla="*/ 284533 h 284533"/>
                      <a:gd name="connsiteX15" fmla="*/ 0 w 3168351"/>
                      <a:gd name="connsiteY15" fmla="*/ 0 h 28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168351" h="284533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99844" y="18682"/>
                          <a:pt x="375153" y="11343"/>
                          <a:pt x="570303" y="0"/>
                        </a:cubicBezTo>
                        <a:cubicBezTo>
                          <a:pt x="765453" y="-11343"/>
                          <a:pt x="981716" y="-4936"/>
                          <a:pt x="1108923" y="0"/>
                        </a:cubicBezTo>
                        <a:cubicBezTo>
                          <a:pt x="1236130" y="4936"/>
                          <a:pt x="1449967" y="28535"/>
                          <a:pt x="1710910" y="0"/>
                        </a:cubicBezTo>
                        <a:cubicBezTo>
                          <a:pt x="1971853" y="-28535"/>
                          <a:pt x="2095510" y="30948"/>
                          <a:pt x="2407947" y="0"/>
                        </a:cubicBezTo>
                        <a:cubicBezTo>
                          <a:pt x="2720384" y="-30948"/>
                          <a:pt x="2960297" y="2313"/>
                          <a:pt x="3168351" y="0"/>
                        </a:cubicBezTo>
                        <a:lnTo>
                          <a:pt x="3168351" y="0"/>
                        </a:lnTo>
                        <a:cubicBezTo>
                          <a:pt x="3182421" y="110905"/>
                          <a:pt x="3170250" y="177008"/>
                          <a:pt x="3168351" y="284533"/>
                        </a:cubicBezTo>
                        <a:lnTo>
                          <a:pt x="3168351" y="284533"/>
                        </a:lnTo>
                        <a:cubicBezTo>
                          <a:pt x="2958840" y="297979"/>
                          <a:pt x="2639311" y="285854"/>
                          <a:pt x="2471314" y="284533"/>
                        </a:cubicBezTo>
                        <a:cubicBezTo>
                          <a:pt x="2303317" y="283212"/>
                          <a:pt x="2090513" y="276339"/>
                          <a:pt x="1837644" y="284533"/>
                        </a:cubicBezTo>
                        <a:cubicBezTo>
                          <a:pt x="1584775" y="292728"/>
                          <a:pt x="1316165" y="272683"/>
                          <a:pt x="1172290" y="284533"/>
                        </a:cubicBezTo>
                        <a:cubicBezTo>
                          <a:pt x="1028415" y="296383"/>
                          <a:pt x="380615" y="317172"/>
                          <a:pt x="0" y="284533"/>
                        </a:cubicBezTo>
                        <a:lnTo>
                          <a:pt x="0" y="284533"/>
                        </a:lnTo>
                        <a:cubicBezTo>
                          <a:pt x="-1858" y="180712"/>
                          <a:pt x="-5878" y="102432"/>
                          <a:pt x="0" y="0"/>
                        </a:cubicBezTo>
                        <a:close/>
                      </a:path>
                      <a:path w="3168351" h="284533" stroke="0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4448" y="-23950"/>
                          <a:pt x="399639" y="5458"/>
                          <a:pt x="665354" y="0"/>
                        </a:cubicBezTo>
                        <a:cubicBezTo>
                          <a:pt x="931069" y="-5458"/>
                          <a:pt x="1011710" y="31032"/>
                          <a:pt x="1330707" y="0"/>
                        </a:cubicBezTo>
                        <a:cubicBezTo>
                          <a:pt x="1649704" y="-31032"/>
                          <a:pt x="1851608" y="-1248"/>
                          <a:pt x="2027745" y="0"/>
                        </a:cubicBezTo>
                        <a:cubicBezTo>
                          <a:pt x="2203882" y="1248"/>
                          <a:pt x="2333920" y="27188"/>
                          <a:pt x="2598048" y="0"/>
                        </a:cubicBezTo>
                        <a:cubicBezTo>
                          <a:pt x="2862176" y="-27188"/>
                          <a:pt x="2953532" y="21214"/>
                          <a:pt x="3168351" y="0"/>
                        </a:cubicBezTo>
                        <a:lnTo>
                          <a:pt x="3168351" y="0"/>
                        </a:lnTo>
                        <a:cubicBezTo>
                          <a:pt x="3169009" y="127214"/>
                          <a:pt x="3169362" y="220161"/>
                          <a:pt x="3168351" y="284533"/>
                        </a:cubicBezTo>
                        <a:lnTo>
                          <a:pt x="3168351" y="284533"/>
                        </a:lnTo>
                        <a:cubicBezTo>
                          <a:pt x="3002122" y="263449"/>
                          <a:pt x="2779224" y="280423"/>
                          <a:pt x="2502997" y="284533"/>
                        </a:cubicBezTo>
                        <a:cubicBezTo>
                          <a:pt x="2226770" y="288643"/>
                          <a:pt x="2150506" y="307300"/>
                          <a:pt x="1932694" y="284533"/>
                        </a:cubicBezTo>
                        <a:cubicBezTo>
                          <a:pt x="1714882" y="261766"/>
                          <a:pt x="1628736" y="296074"/>
                          <a:pt x="1362391" y="284533"/>
                        </a:cubicBezTo>
                        <a:cubicBezTo>
                          <a:pt x="1096046" y="272992"/>
                          <a:pt x="875563" y="316135"/>
                          <a:pt x="665354" y="284533"/>
                        </a:cubicBezTo>
                        <a:cubicBezTo>
                          <a:pt x="455145" y="252931"/>
                          <a:pt x="321640" y="292922"/>
                          <a:pt x="0" y="284533"/>
                        </a:cubicBezTo>
                        <a:lnTo>
                          <a:pt x="0" y="284533"/>
                        </a:lnTo>
                        <a:cubicBezTo>
                          <a:pt x="-4822" y="145380"/>
                          <a:pt x="6583" y="1352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endParaRPr lang="de-CH" sz="1050" b="1" spc="-20" dirty="0">
              <a:solidFill>
                <a:schemeClr val="bg1"/>
              </a:solidFill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0821A6B4-1FC2-C69D-6C20-2D8F665AC936}"/>
              </a:ext>
            </a:extLst>
          </p:cNvPr>
          <p:cNvSpPr/>
          <p:nvPr/>
        </p:nvSpPr>
        <p:spPr>
          <a:xfrm>
            <a:off x="3707904" y="1413057"/>
            <a:ext cx="3096345" cy="3406492"/>
          </a:xfrm>
          <a:prstGeom prst="roundRect">
            <a:avLst>
              <a:gd name="adj" fmla="val 0"/>
            </a:avLst>
          </a:prstGeom>
          <a:noFill/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custGeom>
                    <a:avLst/>
                    <a:gdLst>
                      <a:gd name="connsiteX0" fmla="*/ 0 w 3168351"/>
                      <a:gd name="connsiteY0" fmla="*/ 0 h 284533"/>
                      <a:gd name="connsiteX1" fmla="*/ 0 w 3168351"/>
                      <a:gd name="connsiteY1" fmla="*/ 0 h 284533"/>
                      <a:gd name="connsiteX2" fmla="*/ 570303 w 3168351"/>
                      <a:gd name="connsiteY2" fmla="*/ 0 h 284533"/>
                      <a:gd name="connsiteX3" fmla="*/ 1108923 w 3168351"/>
                      <a:gd name="connsiteY3" fmla="*/ 0 h 284533"/>
                      <a:gd name="connsiteX4" fmla="*/ 1710910 w 3168351"/>
                      <a:gd name="connsiteY4" fmla="*/ 0 h 284533"/>
                      <a:gd name="connsiteX5" fmla="*/ 2407947 w 3168351"/>
                      <a:gd name="connsiteY5" fmla="*/ 0 h 284533"/>
                      <a:gd name="connsiteX6" fmla="*/ 3168351 w 3168351"/>
                      <a:gd name="connsiteY6" fmla="*/ 0 h 284533"/>
                      <a:gd name="connsiteX7" fmla="*/ 3168351 w 3168351"/>
                      <a:gd name="connsiteY7" fmla="*/ 0 h 284533"/>
                      <a:gd name="connsiteX8" fmla="*/ 3168351 w 3168351"/>
                      <a:gd name="connsiteY8" fmla="*/ 284533 h 284533"/>
                      <a:gd name="connsiteX9" fmla="*/ 3168351 w 3168351"/>
                      <a:gd name="connsiteY9" fmla="*/ 284533 h 284533"/>
                      <a:gd name="connsiteX10" fmla="*/ 2471314 w 3168351"/>
                      <a:gd name="connsiteY10" fmla="*/ 284533 h 284533"/>
                      <a:gd name="connsiteX11" fmla="*/ 1837644 w 3168351"/>
                      <a:gd name="connsiteY11" fmla="*/ 284533 h 284533"/>
                      <a:gd name="connsiteX12" fmla="*/ 1172290 w 3168351"/>
                      <a:gd name="connsiteY12" fmla="*/ 284533 h 284533"/>
                      <a:gd name="connsiteX13" fmla="*/ 0 w 3168351"/>
                      <a:gd name="connsiteY13" fmla="*/ 284533 h 284533"/>
                      <a:gd name="connsiteX14" fmla="*/ 0 w 3168351"/>
                      <a:gd name="connsiteY14" fmla="*/ 284533 h 284533"/>
                      <a:gd name="connsiteX15" fmla="*/ 0 w 3168351"/>
                      <a:gd name="connsiteY15" fmla="*/ 0 h 28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168351" h="284533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99844" y="18682"/>
                          <a:pt x="375153" y="11343"/>
                          <a:pt x="570303" y="0"/>
                        </a:cubicBezTo>
                        <a:cubicBezTo>
                          <a:pt x="765453" y="-11343"/>
                          <a:pt x="981716" y="-4936"/>
                          <a:pt x="1108923" y="0"/>
                        </a:cubicBezTo>
                        <a:cubicBezTo>
                          <a:pt x="1236130" y="4936"/>
                          <a:pt x="1449967" y="28535"/>
                          <a:pt x="1710910" y="0"/>
                        </a:cubicBezTo>
                        <a:cubicBezTo>
                          <a:pt x="1971853" y="-28535"/>
                          <a:pt x="2095510" y="30948"/>
                          <a:pt x="2407947" y="0"/>
                        </a:cubicBezTo>
                        <a:cubicBezTo>
                          <a:pt x="2720384" y="-30948"/>
                          <a:pt x="2960297" y="2313"/>
                          <a:pt x="3168351" y="0"/>
                        </a:cubicBezTo>
                        <a:lnTo>
                          <a:pt x="3168351" y="0"/>
                        </a:lnTo>
                        <a:cubicBezTo>
                          <a:pt x="3182421" y="110905"/>
                          <a:pt x="3170250" y="177008"/>
                          <a:pt x="3168351" y="284533"/>
                        </a:cubicBezTo>
                        <a:lnTo>
                          <a:pt x="3168351" y="284533"/>
                        </a:lnTo>
                        <a:cubicBezTo>
                          <a:pt x="2958840" y="297979"/>
                          <a:pt x="2639311" y="285854"/>
                          <a:pt x="2471314" y="284533"/>
                        </a:cubicBezTo>
                        <a:cubicBezTo>
                          <a:pt x="2303317" y="283212"/>
                          <a:pt x="2090513" y="276339"/>
                          <a:pt x="1837644" y="284533"/>
                        </a:cubicBezTo>
                        <a:cubicBezTo>
                          <a:pt x="1584775" y="292728"/>
                          <a:pt x="1316165" y="272683"/>
                          <a:pt x="1172290" y="284533"/>
                        </a:cubicBezTo>
                        <a:cubicBezTo>
                          <a:pt x="1028415" y="296383"/>
                          <a:pt x="380615" y="317172"/>
                          <a:pt x="0" y="284533"/>
                        </a:cubicBezTo>
                        <a:lnTo>
                          <a:pt x="0" y="284533"/>
                        </a:lnTo>
                        <a:cubicBezTo>
                          <a:pt x="-1858" y="180712"/>
                          <a:pt x="-5878" y="102432"/>
                          <a:pt x="0" y="0"/>
                        </a:cubicBezTo>
                        <a:close/>
                      </a:path>
                      <a:path w="3168351" h="284533" stroke="0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4448" y="-23950"/>
                          <a:pt x="399639" y="5458"/>
                          <a:pt x="665354" y="0"/>
                        </a:cubicBezTo>
                        <a:cubicBezTo>
                          <a:pt x="931069" y="-5458"/>
                          <a:pt x="1011710" y="31032"/>
                          <a:pt x="1330707" y="0"/>
                        </a:cubicBezTo>
                        <a:cubicBezTo>
                          <a:pt x="1649704" y="-31032"/>
                          <a:pt x="1851608" y="-1248"/>
                          <a:pt x="2027745" y="0"/>
                        </a:cubicBezTo>
                        <a:cubicBezTo>
                          <a:pt x="2203882" y="1248"/>
                          <a:pt x="2333920" y="27188"/>
                          <a:pt x="2598048" y="0"/>
                        </a:cubicBezTo>
                        <a:cubicBezTo>
                          <a:pt x="2862176" y="-27188"/>
                          <a:pt x="2953532" y="21214"/>
                          <a:pt x="3168351" y="0"/>
                        </a:cubicBezTo>
                        <a:lnTo>
                          <a:pt x="3168351" y="0"/>
                        </a:lnTo>
                        <a:cubicBezTo>
                          <a:pt x="3169009" y="127214"/>
                          <a:pt x="3169362" y="220161"/>
                          <a:pt x="3168351" y="284533"/>
                        </a:cubicBezTo>
                        <a:lnTo>
                          <a:pt x="3168351" y="284533"/>
                        </a:lnTo>
                        <a:cubicBezTo>
                          <a:pt x="3002122" y="263449"/>
                          <a:pt x="2779224" y="280423"/>
                          <a:pt x="2502997" y="284533"/>
                        </a:cubicBezTo>
                        <a:cubicBezTo>
                          <a:pt x="2226770" y="288643"/>
                          <a:pt x="2150506" y="307300"/>
                          <a:pt x="1932694" y="284533"/>
                        </a:cubicBezTo>
                        <a:cubicBezTo>
                          <a:pt x="1714882" y="261766"/>
                          <a:pt x="1628736" y="296074"/>
                          <a:pt x="1362391" y="284533"/>
                        </a:cubicBezTo>
                        <a:cubicBezTo>
                          <a:pt x="1096046" y="272992"/>
                          <a:pt x="875563" y="316135"/>
                          <a:pt x="665354" y="284533"/>
                        </a:cubicBezTo>
                        <a:cubicBezTo>
                          <a:pt x="455145" y="252931"/>
                          <a:pt x="321640" y="292922"/>
                          <a:pt x="0" y="284533"/>
                        </a:cubicBezTo>
                        <a:lnTo>
                          <a:pt x="0" y="284533"/>
                        </a:lnTo>
                        <a:cubicBezTo>
                          <a:pt x="-4822" y="145380"/>
                          <a:pt x="6583" y="1352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endParaRPr lang="de-CH" sz="1050" b="1" spc="-20" dirty="0">
              <a:solidFill>
                <a:schemeClr val="bg1"/>
              </a:solidFill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BD7378D-D8BB-BE04-0B88-C1EE1F9D60F8}"/>
              </a:ext>
            </a:extLst>
          </p:cNvPr>
          <p:cNvSpPr/>
          <p:nvPr/>
        </p:nvSpPr>
        <p:spPr>
          <a:xfrm>
            <a:off x="395537" y="1131590"/>
            <a:ext cx="3102818" cy="284533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custGeom>
                    <a:avLst/>
                    <a:gdLst>
                      <a:gd name="connsiteX0" fmla="*/ 0 w 3168351"/>
                      <a:gd name="connsiteY0" fmla="*/ 0 h 284533"/>
                      <a:gd name="connsiteX1" fmla="*/ 0 w 3168351"/>
                      <a:gd name="connsiteY1" fmla="*/ 0 h 284533"/>
                      <a:gd name="connsiteX2" fmla="*/ 570303 w 3168351"/>
                      <a:gd name="connsiteY2" fmla="*/ 0 h 284533"/>
                      <a:gd name="connsiteX3" fmla="*/ 1108923 w 3168351"/>
                      <a:gd name="connsiteY3" fmla="*/ 0 h 284533"/>
                      <a:gd name="connsiteX4" fmla="*/ 1710910 w 3168351"/>
                      <a:gd name="connsiteY4" fmla="*/ 0 h 284533"/>
                      <a:gd name="connsiteX5" fmla="*/ 2407947 w 3168351"/>
                      <a:gd name="connsiteY5" fmla="*/ 0 h 284533"/>
                      <a:gd name="connsiteX6" fmla="*/ 3168351 w 3168351"/>
                      <a:gd name="connsiteY6" fmla="*/ 0 h 284533"/>
                      <a:gd name="connsiteX7" fmla="*/ 3168351 w 3168351"/>
                      <a:gd name="connsiteY7" fmla="*/ 0 h 284533"/>
                      <a:gd name="connsiteX8" fmla="*/ 3168351 w 3168351"/>
                      <a:gd name="connsiteY8" fmla="*/ 284533 h 284533"/>
                      <a:gd name="connsiteX9" fmla="*/ 3168351 w 3168351"/>
                      <a:gd name="connsiteY9" fmla="*/ 284533 h 284533"/>
                      <a:gd name="connsiteX10" fmla="*/ 2471314 w 3168351"/>
                      <a:gd name="connsiteY10" fmla="*/ 284533 h 284533"/>
                      <a:gd name="connsiteX11" fmla="*/ 1837644 w 3168351"/>
                      <a:gd name="connsiteY11" fmla="*/ 284533 h 284533"/>
                      <a:gd name="connsiteX12" fmla="*/ 1172290 w 3168351"/>
                      <a:gd name="connsiteY12" fmla="*/ 284533 h 284533"/>
                      <a:gd name="connsiteX13" fmla="*/ 0 w 3168351"/>
                      <a:gd name="connsiteY13" fmla="*/ 284533 h 284533"/>
                      <a:gd name="connsiteX14" fmla="*/ 0 w 3168351"/>
                      <a:gd name="connsiteY14" fmla="*/ 284533 h 284533"/>
                      <a:gd name="connsiteX15" fmla="*/ 0 w 3168351"/>
                      <a:gd name="connsiteY15" fmla="*/ 0 h 28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168351" h="284533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99844" y="18682"/>
                          <a:pt x="375153" y="11343"/>
                          <a:pt x="570303" y="0"/>
                        </a:cubicBezTo>
                        <a:cubicBezTo>
                          <a:pt x="765453" y="-11343"/>
                          <a:pt x="981716" y="-4936"/>
                          <a:pt x="1108923" y="0"/>
                        </a:cubicBezTo>
                        <a:cubicBezTo>
                          <a:pt x="1236130" y="4936"/>
                          <a:pt x="1449967" y="28535"/>
                          <a:pt x="1710910" y="0"/>
                        </a:cubicBezTo>
                        <a:cubicBezTo>
                          <a:pt x="1971853" y="-28535"/>
                          <a:pt x="2095510" y="30948"/>
                          <a:pt x="2407947" y="0"/>
                        </a:cubicBezTo>
                        <a:cubicBezTo>
                          <a:pt x="2720384" y="-30948"/>
                          <a:pt x="2960297" y="2313"/>
                          <a:pt x="3168351" y="0"/>
                        </a:cubicBezTo>
                        <a:lnTo>
                          <a:pt x="3168351" y="0"/>
                        </a:lnTo>
                        <a:cubicBezTo>
                          <a:pt x="3182421" y="110905"/>
                          <a:pt x="3170250" y="177008"/>
                          <a:pt x="3168351" y="284533"/>
                        </a:cubicBezTo>
                        <a:lnTo>
                          <a:pt x="3168351" y="284533"/>
                        </a:lnTo>
                        <a:cubicBezTo>
                          <a:pt x="2958840" y="297979"/>
                          <a:pt x="2639311" y="285854"/>
                          <a:pt x="2471314" y="284533"/>
                        </a:cubicBezTo>
                        <a:cubicBezTo>
                          <a:pt x="2303317" y="283212"/>
                          <a:pt x="2090513" y="276339"/>
                          <a:pt x="1837644" y="284533"/>
                        </a:cubicBezTo>
                        <a:cubicBezTo>
                          <a:pt x="1584775" y="292728"/>
                          <a:pt x="1316165" y="272683"/>
                          <a:pt x="1172290" y="284533"/>
                        </a:cubicBezTo>
                        <a:cubicBezTo>
                          <a:pt x="1028415" y="296383"/>
                          <a:pt x="380615" y="317172"/>
                          <a:pt x="0" y="284533"/>
                        </a:cubicBezTo>
                        <a:lnTo>
                          <a:pt x="0" y="284533"/>
                        </a:lnTo>
                        <a:cubicBezTo>
                          <a:pt x="-1858" y="180712"/>
                          <a:pt x="-5878" y="102432"/>
                          <a:pt x="0" y="0"/>
                        </a:cubicBezTo>
                        <a:close/>
                      </a:path>
                      <a:path w="3168351" h="284533" stroke="0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4448" y="-23950"/>
                          <a:pt x="399639" y="5458"/>
                          <a:pt x="665354" y="0"/>
                        </a:cubicBezTo>
                        <a:cubicBezTo>
                          <a:pt x="931069" y="-5458"/>
                          <a:pt x="1011710" y="31032"/>
                          <a:pt x="1330707" y="0"/>
                        </a:cubicBezTo>
                        <a:cubicBezTo>
                          <a:pt x="1649704" y="-31032"/>
                          <a:pt x="1851608" y="-1248"/>
                          <a:pt x="2027745" y="0"/>
                        </a:cubicBezTo>
                        <a:cubicBezTo>
                          <a:pt x="2203882" y="1248"/>
                          <a:pt x="2333920" y="27188"/>
                          <a:pt x="2598048" y="0"/>
                        </a:cubicBezTo>
                        <a:cubicBezTo>
                          <a:pt x="2862176" y="-27188"/>
                          <a:pt x="2953532" y="21214"/>
                          <a:pt x="3168351" y="0"/>
                        </a:cubicBezTo>
                        <a:lnTo>
                          <a:pt x="3168351" y="0"/>
                        </a:lnTo>
                        <a:cubicBezTo>
                          <a:pt x="3169009" y="127214"/>
                          <a:pt x="3169362" y="220161"/>
                          <a:pt x="3168351" y="284533"/>
                        </a:cubicBezTo>
                        <a:lnTo>
                          <a:pt x="3168351" y="284533"/>
                        </a:lnTo>
                        <a:cubicBezTo>
                          <a:pt x="3002122" y="263449"/>
                          <a:pt x="2779224" y="280423"/>
                          <a:pt x="2502997" y="284533"/>
                        </a:cubicBezTo>
                        <a:cubicBezTo>
                          <a:pt x="2226770" y="288643"/>
                          <a:pt x="2150506" y="307300"/>
                          <a:pt x="1932694" y="284533"/>
                        </a:cubicBezTo>
                        <a:cubicBezTo>
                          <a:pt x="1714882" y="261766"/>
                          <a:pt x="1628736" y="296074"/>
                          <a:pt x="1362391" y="284533"/>
                        </a:cubicBezTo>
                        <a:cubicBezTo>
                          <a:pt x="1096046" y="272992"/>
                          <a:pt x="875563" y="316135"/>
                          <a:pt x="665354" y="284533"/>
                        </a:cubicBezTo>
                        <a:cubicBezTo>
                          <a:pt x="455145" y="252931"/>
                          <a:pt x="321640" y="292922"/>
                          <a:pt x="0" y="284533"/>
                        </a:cubicBezTo>
                        <a:lnTo>
                          <a:pt x="0" y="284533"/>
                        </a:lnTo>
                        <a:cubicBezTo>
                          <a:pt x="-4822" y="145380"/>
                          <a:pt x="6583" y="1352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200" b="1" spc="-20" dirty="0">
                <a:solidFill>
                  <a:schemeClr val="bg1"/>
                </a:solidFill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Paket L</a:t>
            </a:r>
            <a:endParaRPr lang="de-CH" sz="1050" b="1" spc="-20" dirty="0">
              <a:solidFill>
                <a:schemeClr val="bg1"/>
              </a:solidFill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9362422E-DD49-5062-E6D4-011DC73A41BE}"/>
              </a:ext>
            </a:extLst>
          </p:cNvPr>
          <p:cNvSpPr/>
          <p:nvPr/>
        </p:nvSpPr>
        <p:spPr>
          <a:xfrm>
            <a:off x="3707904" y="1131590"/>
            <a:ext cx="3096345" cy="284533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custGeom>
                    <a:avLst/>
                    <a:gdLst>
                      <a:gd name="connsiteX0" fmla="*/ 0 w 3168351"/>
                      <a:gd name="connsiteY0" fmla="*/ 0 h 284533"/>
                      <a:gd name="connsiteX1" fmla="*/ 0 w 3168351"/>
                      <a:gd name="connsiteY1" fmla="*/ 0 h 284533"/>
                      <a:gd name="connsiteX2" fmla="*/ 570303 w 3168351"/>
                      <a:gd name="connsiteY2" fmla="*/ 0 h 284533"/>
                      <a:gd name="connsiteX3" fmla="*/ 1108923 w 3168351"/>
                      <a:gd name="connsiteY3" fmla="*/ 0 h 284533"/>
                      <a:gd name="connsiteX4" fmla="*/ 1710910 w 3168351"/>
                      <a:gd name="connsiteY4" fmla="*/ 0 h 284533"/>
                      <a:gd name="connsiteX5" fmla="*/ 2407947 w 3168351"/>
                      <a:gd name="connsiteY5" fmla="*/ 0 h 284533"/>
                      <a:gd name="connsiteX6" fmla="*/ 3168351 w 3168351"/>
                      <a:gd name="connsiteY6" fmla="*/ 0 h 284533"/>
                      <a:gd name="connsiteX7" fmla="*/ 3168351 w 3168351"/>
                      <a:gd name="connsiteY7" fmla="*/ 0 h 284533"/>
                      <a:gd name="connsiteX8" fmla="*/ 3168351 w 3168351"/>
                      <a:gd name="connsiteY8" fmla="*/ 284533 h 284533"/>
                      <a:gd name="connsiteX9" fmla="*/ 3168351 w 3168351"/>
                      <a:gd name="connsiteY9" fmla="*/ 284533 h 284533"/>
                      <a:gd name="connsiteX10" fmla="*/ 2471314 w 3168351"/>
                      <a:gd name="connsiteY10" fmla="*/ 284533 h 284533"/>
                      <a:gd name="connsiteX11" fmla="*/ 1837644 w 3168351"/>
                      <a:gd name="connsiteY11" fmla="*/ 284533 h 284533"/>
                      <a:gd name="connsiteX12" fmla="*/ 1172290 w 3168351"/>
                      <a:gd name="connsiteY12" fmla="*/ 284533 h 284533"/>
                      <a:gd name="connsiteX13" fmla="*/ 0 w 3168351"/>
                      <a:gd name="connsiteY13" fmla="*/ 284533 h 284533"/>
                      <a:gd name="connsiteX14" fmla="*/ 0 w 3168351"/>
                      <a:gd name="connsiteY14" fmla="*/ 284533 h 284533"/>
                      <a:gd name="connsiteX15" fmla="*/ 0 w 3168351"/>
                      <a:gd name="connsiteY15" fmla="*/ 0 h 28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168351" h="284533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99844" y="18682"/>
                          <a:pt x="375153" y="11343"/>
                          <a:pt x="570303" y="0"/>
                        </a:cubicBezTo>
                        <a:cubicBezTo>
                          <a:pt x="765453" y="-11343"/>
                          <a:pt x="981716" y="-4936"/>
                          <a:pt x="1108923" y="0"/>
                        </a:cubicBezTo>
                        <a:cubicBezTo>
                          <a:pt x="1236130" y="4936"/>
                          <a:pt x="1449967" y="28535"/>
                          <a:pt x="1710910" y="0"/>
                        </a:cubicBezTo>
                        <a:cubicBezTo>
                          <a:pt x="1971853" y="-28535"/>
                          <a:pt x="2095510" y="30948"/>
                          <a:pt x="2407947" y="0"/>
                        </a:cubicBezTo>
                        <a:cubicBezTo>
                          <a:pt x="2720384" y="-30948"/>
                          <a:pt x="2960297" y="2313"/>
                          <a:pt x="3168351" y="0"/>
                        </a:cubicBezTo>
                        <a:lnTo>
                          <a:pt x="3168351" y="0"/>
                        </a:lnTo>
                        <a:cubicBezTo>
                          <a:pt x="3182421" y="110905"/>
                          <a:pt x="3170250" y="177008"/>
                          <a:pt x="3168351" y="284533"/>
                        </a:cubicBezTo>
                        <a:lnTo>
                          <a:pt x="3168351" y="284533"/>
                        </a:lnTo>
                        <a:cubicBezTo>
                          <a:pt x="2958840" y="297979"/>
                          <a:pt x="2639311" y="285854"/>
                          <a:pt x="2471314" y="284533"/>
                        </a:cubicBezTo>
                        <a:cubicBezTo>
                          <a:pt x="2303317" y="283212"/>
                          <a:pt x="2090513" y="276339"/>
                          <a:pt x="1837644" y="284533"/>
                        </a:cubicBezTo>
                        <a:cubicBezTo>
                          <a:pt x="1584775" y="292728"/>
                          <a:pt x="1316165" y="272683"/>
                          <a:pt x="1172290" y="284533"/>
                        </a:cubicBezTo>
                        <a:cubicBezTo>
                          <a:pt x="1028415" y="296383"/>
                          <a:pt x="380615" y="317172"/>
                          <a:pt x="0" y="284533"/>
                        </a:cubicBezTo>
                        <a:lnTo>
                          <a:pt x="0" y="284533"/>
                        </a:lnTo>
                        <a:cubicBezTo>
                          <a:pt x="-1858" y="180712"/>
                          <a:pt x="-5878" y="102432"/>
                          <a:pt x="0" y="0"/>
                        </a:cubicBezTo>
                        <a:close/>
                      </a:path>
                      <a:path w="3168351" h="284533" stroke="0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4448" y="-23950"/>
                          <a:pt x="399639" y="5458"/>
                          <a:pt x="665354" y="0"/>
                        </a:cubicBezTo>
                        <a:cubicBezTo>
                          <a:pt x="931069" y="-5458"/>
                          <a:pt x="1011710" y="31032"/>
                          <a:pt x="1330707" y="0"/>
                        </a:cubicBezTo>
                        <a:cubicBezTo>
                          <a:pt x="1649704" y="-31032"/>
                          <a:pt x="1851608" y="-1248"/>
                          <a:pt x="2027745" y="0"/>
                        </a:cubicBezTo>
                        <a:cubicBezTo>
                          <a:pt x="2203882" y="1248"/>
                          <a:pt x="2333920" y="27188"/>
                          <a:pt x="2598048" y="0"/>
                        </a:cubicBezTo>
                        <a:cubicBezTo>
                          <a:pt x="2862176" y="-27188"/>
                          <a:pt x="2953532" y="21214"/>
                          <a:pt x="3168351" y="0"/>
                        </a:cubicBezTo>
                        <a:lnTo>
                          <a:pt x="3168351" y="0"/>
                        </a:lnTo>
                        <a:cubicBezTo>
                          <a:pt x="3169009" y="127214"/>
                          <a:pt x="3169362" y="220161"/>
                          <a:pt x="3168351" y="284533"/>
                        </a:cubicBezTo>
                        <a:lnTo>
                          <a:pt x="3168351" y="284533"/>
                        </a:lnTo>
                        <a:cubicBezTo>
                          <a:pt x="3002122" y="263449"/>
                          <a:pt x="2779224" y="280423"/>
                          <a:pt x="2502997" y="284533"/>
                        </a:cubicBezTo>
                        <a:cubicBezTo>
                          <a:pt x="2226770" y="288643"/>
                          <a:pt x="2150506" y="307300"/>
                          <a:pt x="1932694" y="284533"/>
                        </a:cubicBezTo>
                        <a:cubicBezTo>
                          <a:pt x="1714882" y="261766"/>
                          <a:pt x="1628736" y="296074"/>
                          <a:pt x="1362391" y="284533"/>
                        </a:cubicBezTo>
                        <a:cubicBezTo>
                          <a:pt x="1096046" y="272992"/>
                          <a:pt x="875563" y="316135"/>
                          <a:pt x="665354" y="284533"/>
                        </a:cubicBezTo>
                        <a:cubicBezTo>
                          <a:pt x="455145" y="252931"/>
                          <a:pt x="321640" y="292922"/>
                          <a:pt x="0" y="284533"/>
                        </a:cubicBezTo>
                        <a:lnTo>
                          <a:pt x="0" y="284533"/>
                        </a:lnTo>
                        <a:cubicBezTo>
                          <a:pt x="-4822" y="145380"/>
                          <a:pt x="6583" y="1352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200" b="1" spc="-20" dirty="0">
                <a:solidFill>
                  <a:schemeClr val="bg1"/>
                </a:solidFill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Paket XL</a:t>
            </a:r>
            <a:endParaRPr lang="de-CH" sz="1050" b="1" spc="-20" dirty="0">
              <a:solidFill>
                <a:schemeClr val="bg1"/>
              </a:solidFill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3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1122470E-4142-AED6-D19D-08504D3BDADF}"/>
              </a:ext>
            </a:extLst>
          </p:cNvPr>
          <p:cNvSpPr/>
          <p:nvPr/>
        </p:nvSpPr>
        <p:spPr bwMode="auto">
          <a:xfrm>
            <a:off x="6807944" y="1413830"/>
            <a:ext cx="1940289" cy="506766"/>
          </a:xfrm>
          <a:prstGeom prst="roundRect">
            <a:avLst>
              <a:gd name="adj" fmla="val 0"/>
            </a:avLst>
          </a:prstGeom>
          <a:solidFill>
            <a:srgbClr val="F0F2F5">
              <a:alpha val="50000"/>
            </a:srgbClr>
          </a:solidFill>
          <a:ln w="9525">
            <a:solidFill>
              <a:schemeClr val="tx1"/>
            </a:solidFill>
            <a:prstDash val="solid"/>
            <a:round/>
            <a:headEnd/>
            <a:tailE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Beratung Plus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Prüfung von Vertragsschriften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Rechtsstreitigkeiten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9F252A4-8AEA-2764-9C99-1EF32EEED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Welche Rechtsgebiete sind für Privatpersonen in den Paketlösungen versichert?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7E6F46-3588-9254-1238-25F0513B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Rechtsgebiete Pakete für Privatpersonen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6D255B0D-3D42-C27B-597A-C377C8661A51}"/>
              </a:ext>
            </a:extLst>
          </p:cNvPr>
          <p:cNvSpPr/>
          <p:nvPr/>
        </p:nvSpPr>
        <p:spPr bwMode="auto">
          <a:xfrm>
            <a:off x="395289" y="1418928"/>
            <a:ext cx="1951200" cy="3251712"/>
          </a:xfrm>
          <a:prstGeom prst="roundRect">
            <a:avLst>
              <a:gd name="adj" fmla="val 0"/>
            </a:avLst>
          </a:prstGeom>
          <a:solidFill>
            <a:srgbClr val="E8F4F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684586C-20E2-2D55-5FBA-D78BFB3C9451}"/>
              </a:ext>
            </a:extLst>
          </p:cNvPr>
          <p:cNvSpPr txBox="1"/>
          <p:nvPr/>
        </p:nvSpPr>
        <p:spPr>
          <a:xfrm>
            <a:off x="470614" y="1474697"/>
            <a:ext cx="1800200" cy="32470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Arbeitsrecht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Datenschutzrecht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Eigentums- und Sachenrecht an beweglichen Sachen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Internetrecht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Miet- und Pachtrecht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Nachbarrecht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Patientenrecht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Persönlichkeitsrecht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Reiserecht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Schadenersatz und Genugtuung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Strafrecht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Urheberrecht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Versicherungsrecht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Vertragsrecht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CH" sz="8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CH" sz="8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Nur im </a:t>
            </a:r>
            <a:r>
              <a:rPr kumimoji="0" lang="de-CH" sz="9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Private</a:t>
            </a:r>
            <a:r>
              <a:rPr kumimoji="0" lang="de-CH" sz="8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CH" sz="9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XL</a:t>
            </a:r>
            <a:endParaRPr kumimoji="0" lang="de-CH" sz="800" b="1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de-CH" sz="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Erbrecht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de-CH" sz="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Familienrecht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Kindes- und Erwachsenenschutzrecht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Schulrecht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de-CH" sz="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Steuer- und Zollrecht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lang="de-CH" sz="800" dirty="0"/>
              <a:t>Tierrecht</a:t>
            </a:r>
            <a:endParaRPr kumimoji="0" lang="de-CH" sz="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Vereinsrecht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CH" sz="1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FA1D5D5A-DE7C-D5C8-B7CA-A465EEAC72AC}"/>
              </a:ext>
            </a:extLst>
          </p:cNvPr>
          <p:cNvSpPr/>
          <p:nvPr/>
        </p:nvSpPr>
        <p:spPr bwMode="auto">
          <a:xfrm>
            <a:off x="2534772" y="1422849"/>
            <a:ext cx="1955038" cy="1293692"/>
          </a:xfrm>
          <a:prstGeom prst="roundRect">
            <a:avLst>
              <a:gd name="adj" fmla="val 0"/>
            </a:avLst>
          </a:prstGeom>
          <a:solidFill>
            <a:srgbClr val="CDC6FF">
              <a:alpha val="30000"/>
            </a:srgbClr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3364B48-666A-3DCE-75EC-F1972AF6E05B}"/>
              </a:ext>
            </a:extLst>
          </p:cNvPr>
          <p:cNvSpPr txBox="1"/>
          <p:nvPr/>
        </p:nvSpPr>
        <p:spPr>
          <a:xfrm>
            <a:off x="2498260" y="1469599"/>
            <a:ext cx="1985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indent="-177800">
              <a:buFont typeface="+mj-lt"/>
              <a:buAutoNum type="arabicPeriod"/>
              <a:defRPr/>
            </a:pPr>
            <a:r>
              <a:rPr lang="de-CH" sz="800" dirty="0">
                <a:solidFill>
                  <a:srgbClr val="000000"/>
                </a:solidFill>
              </a:rPr>
              <a:t>Ausweisentzug</a:t>
            </a:r>
          </a:p>
          <a:p>
            <a:pPr marL="177800" lvl="0" indent="-177800">
              <a:buFont typeface="+mj-lt"/>
              <a:buAutoNum type="arabicPeriod"/>
              <a:defRPr/>
            </a:pPr>
            <a:r>
              <a:rPr lang="de-CH" sz="800" b="1" dirty="0">
                <a:solidFill>
                  <a:srgbClr val="000000"/>
                </a:solidFill>
              </a:rPr>
              <a:t>Eigentums- und Sachenrecht an Fahrzeugen</a:t>
            </a:r>
          </a:p>
          <a:p>
            <a:pPr marL="177800" lvl="0" indent="-177800">
              <a:buFont typeface="+mj-lt"/>
              <a:buAutoNum type="arabicPeriod"/>
              <a:defRPr/>
            </a:pPr>
            <a:r>
              <a:rPr lang="de-CH" sz="800" dirty="0">
                <a:solidFill>
                  <a:srgbClr val="000000"/>
                </a:solidFill>
              </a:rPr>
              <a:t>Fahrzeugbesteuerung</a:t>
            </a:r>
          </a:p>
          <a:p>
            <a:pPr marL="177800" lvl="0" indent="-177800">
              <a:buFont typeface="+mj-lt"/>
              <a:buAutoNum type="arabicPeriod"/>
              <a:defRPr/>
            </a:pPr>
            <a:r>
              <a:rPr lang="de-CH" sz="800" dirty="0">
                <a:solidFill>
                  <a:srgbClr val="000000"/>
                </a:solidFill>
              </a:rPr>
              <a:t>Patientenrecht</a:t>
            </a:r>
          </a:p>
          <a:p>
            <a:pPr marL="177800" lvl="0" indent="-177800">
              <a:buFont typeface="+mj-lt"/>
              <a:buAutoNum type="arabicPeriod"/>
              <a:defRPr/>
            </a:pPr>
            <a:r>
              <a:rPr lang="de-CH" sz="800" dirty="0">
                <a:solidFill>
                  <a:srgbClr val="000000"/>
                </a:solidFill>
              </a:rPr>
              <a:t>Schadenersatz und Genugtuung</a:t>
            </a:r>
          </a:p>
          <a:p>
            <a:pPr marL="177800" lvl="0" indent="-177800">
              <a:buFont typeface="+mj-lt"/>
              <a:buAutoNum type="arabicPeriod"/>
              <a:defRPr/>
            </a:pPr>
            <a:r>
              <a:rPr lang="de-CH" sz="800" b="1" dirty="0">
                <a:solidFill>
                  <a:srgbClr val="000000"/>
                </a:solidFill>
              </a:rPr>
              <a:t>Strafrecht</a:t>
            </a:r>
          </a:p>
          <a:p>
            <a:pPr marL="177800" lvl="0" indent="-177800">
              <a:buFont typeface="+mj-lt"/>
              <a:buAutoNum type="arabicPeriod"/>
              <a:defRPr/>
            </a:pPr>
            <a:r>
              <a:rPr lang="de-CH" sz="800" b="1" dirty="0">
                <a:solidFill>
                  <a:srgbClr val="000000"/>
                </a:solidFill>
              </a:rPr>
              <a:t>Versicherungsrecht</a:t>
            </a:r>
          </a:p>
          <a:p>
            <a:pPr marL="177800" lvl="0" indent="-177800">
              <a:buFont typeface="+mj-lt"/>
              <a:buAutoNum type="arabicPeriod"/>
              <a:defRPr/>
            </a:pPr>
            <a:r>
              <a:rPr lang="de-CH" sz="800" b="1" dirty="0">
                <a:solidFill>
                  <a:srgbClr val="000000"/>
                </a:solidFill>
              </a:rPr>
              <a:t>Vertragsrecht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C7B35B4F-8044-A476-4CE9-EE38B7ABD075}"/>
              </a:ext>
            </a:extLst>
          </p:cNvPr>
          <p:cNvSpPr/>
          <p:nvPr/>
        </p:nvSpPr>
        <p:spPr>
          <a:xfrm>
            <a:off x="4675211" y="1131590"/>
            <a:ext cx="1947810" cy="282240"/>
          </a:xfrm>
          <a:prstGeom prst="roundRect">
            <a:avLst>
              <a:gd name="adj" fmla="val 0"/>
            </a:avLst>
          </a:prstGeom>
          <a:solidFill>
            <a:srgbClr val="F0F2F5"/>
          </a:solidFill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custGeom>
                    <a:avLst/>
                    <a:gdLst>
                      <a:gd name="connsiteX0" fmla="*/ 0 w 1954560"/>
                      <a:gd name="connsiteY0" fmla="*/ 0 h 300319"/>
                      <a:gd name="connsiteX1" fmla="*/ 0 w 1954560"/>
                      <a:gd name="connsiteY1" fmla="*/ 0 h 300319"/>
                      <a:gd name="connsiteX2" fmla="*/ 592883 w 1954560"/>
                      <a:gd name="connsiteY2" fmla="*/ 0 h 300319"/>
                      <a:gd name="connsiteX3" fmla="*/ 1263949 w 1954560"/>
                      <a:gd name="connsiteY3" fmla="*/ 0 h 300319"/>
                      <a:gd name="connsiteX4" fmla="*/ 1954560 w 1954560"/>
                      <a:gd name="connsiteY4" fmla="*/ 0 h 300319"/>
                      <a:gd name="connsiteX5" fmla="*/ 1954560 w 1954560"/>
                      <a:gd name="connsiteY5" fmla="*/ 0 h 300319"/>
                      <a:gd name="connsiteX6" fmla="*/ 1954560 w 1954560"/>
                      <a:gd name="connsiteY6" fmla="*/ 300319 h 300319"/>
                      <a:gd name="connsiteX7" fmla="*/ 1954560 w 1954560"/>
                      <a:gd name="connsiteY7" fmla="*/ 300319 h 300319"/>
                      <a:gd name="connsiteX8" fmla="*/ 1303040 w 1954560"/>
                      <a:gd name="connsiteY8" fmla="*/ 300319 h 300319"/>
                      <a:gd name="connsiteX9" fmla="*/ 671066 w 1954560"/>
                      <a:gd name="connsiteY9" fmla="*/ 300319 h 300319"/>
                      <a:gd name="connsiteX10" fmla="*/ 0 w 1954560"/>
                      <a:gd name="connsiteY10" fmla="*/ 300319 h 300319"/>
                      <a:gd name="connsiteX11" fmla="*/ 0 w 1954560"/>
                      <a:gd name="connsiteY11" fmla="*/ 300319 h 300319"/>
                      <a:gd name="connsiteX12" fmla="*/ 0 w 1954560"/>
                      <a:gd name="connsiteY12" fmla="*/ 0 h 300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54560" h="300319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257785" y="28638"/>
                          <a:pt x="345573" y="20812"/>
                          <a:pt x="592883" y="0"/>
                        </a:cubicBezTo>
                        <a:cubicBezTo>
                          <a:pt x="840193" y="-20812"/>
                          <a:pt x="1087925" y="-4751"/>
                          <a:pt x="1263949" y="0"/>
                        </a:cubicBezTo>
                        <a:cubicBezTo>
                          <a:pt x="1439973" y="4751"/>
                          <a:pt x="1711443" y="27020"/>
                          <a:pt x="1954560" y="0"/>
                        </a:cubicBezTo>
                        <a:lnTo>
                          <a:pt x="1954560" y="0"/>
                        </a:lnTo>
                        <a:cubicBezTo>
                          <a:pt x="1946720" y="115954"/>
                          <a:pt x="1965493" y="236647"/>
                          <a:pt x="1954560" y="300319"/>
                        </a:cubicBezTo>
                        <a:lnTo>
                          <a:pt x="1954560" y="300319"/>
                        </a:lnTo>
                        <a:cubicBezTo>
                          <a:pt x="1801442" y="288059"/>
                          <a:pt x="1437184" y="306913"/>
                          <a:pt x="1303040" y="300319"/>
                        </a:cubicBezTo>
                        <a:cubicBezTo>
                          <a:pt x="1168896" y="293725"/>
                          <a:pt x="801328" y="292780"/>
                          <a:pt x="671066" y="300319"/>
                        </a:cubicBezTo>
                        <a:cubicBezTo>
                          <a:pt x="540804" y="307858"/>
                          <a:pt x="216340" y="280680"/>
                          <a:pt x="0" y="300319"/>
                        </a:cubicBezTo>
                        <a:lnTo>
                          <a:pt x="0" y="300319"/>
                        </a:lnTo>
                        <a:cubicBezTo>
                          <a:pt x="14588" y="171883"/>
                          <a:pt x="-11596" y="88895"/>
                          <a:pt x="0" y="0"/>
                        </a:cubicBezTo>
                        <a:close/>
                      </a:path>
                      <a:path w="1954560" h="300319" stroke="0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10816" y="-3501"/>
                          <a:pt x="364741" y="-22445"/>
                          <a:pt x="671066" y="0"/>
                        </a:cubicBezTo>
                        <a:cubicBezTo>
                          <a:pt x="977391" y="22445"/>
                          <a:pt x="1057885" y="30070"/>
                          <a:pt x="1342131" y="0"/>
                        </a:cubicBezTo>
                        <a:cubicBezTo>
                          <a:pt x="1626378" y="-30070"/>
                          <a:pt x="1738898" y="-4886"/>
                          <a:pt x="1954560" y="0"/>
                        </a:cubicBezTo>
                        <a:lnTo>
                          <a:pt x="1954560" y="0"/>
                        </a:lnTo>
                        <a:cubicBezTo>
                          <a:pt x="1967466" y="93282"/>
                          <a:pt x="1943960" y="202782"/>
                          <a:pt x="1954560" y="300319"/>
                        </a:cubicBezTo>
                        <a:lnTo>
                          <a:pt x="1954560" y="300319"/>
                        </a:lnTo>
                        <a:cubicBezTo>
                          <a:pt x="1800583" y="288712"/>
                          <a:pt x="1516685" y="291670"/>
                          <a:pt x="1263949" y="300319"/>
                        </a:cubicBezTo>
                        <a:cubicBezTo>
                          <a:pt x="1011213" y="308968"/>
                          <a:pt x="746267" y="284753"/>
                          <a:pt x="612429" y="300319"/>
                        </a:cubicBezTo>
                        <a:cubicBezTo>
                          <a:pt x="478591" y="315885"/>
                          <a:pt x="300921" y="317559"/>
                          <a:pt x="0" y="300319"/>
                        </a:cubicBezTo>
                        <a:lnTo>
                          <a:pt x="0" y="300319"/>
                        </a:lnTo>
                        <a:cubicBezTo>
                          <a:pt x="8371" y="153625"/>
                          <a:pt x="7921" y="1437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050" b="1" spc="-20" dirty="0"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Immo</a:t>
            </a:r>
            <a:endParaRPr lang="de-CH" sz="900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EB0B149C-479C-5A62-3709-E95278171248}"/>
              </a:ext>
            </a:extLst>
          </p:cNvPr>
          <p:cNvSpPr/>
          <p:nvPr/>
        </p:nvSpPr>
        <p:spPr bwMode="auto">
          <a:xfrm>
            <a:off x="4674733" y="1413829"/>
            <a:ext cx="1948288" cy="1889241"/>
          </a:xfrm>
          <a:prstGeom prst="roundRect">
            <a:avLst>
              <a:gd name="adj" fmla="val 0"/>
            </a:avLst>
          </a:prstGeom>
          <a:solidFill>
            <a:srgbClr val="F0F2F5">
              <a:alpha val="50000"/>
            </a:srgbClr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Bauherrenrechtsschutz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Eigentums- und Sachenrecht an Immobilien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Enteignungsrecht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Stockwerkeigentumsrecht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Vermieterrechtsschutz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Versicherungsrecht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CH" sz="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kumimoji="0" lang="de-CH" sz="8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Nur im </a:t>
            </a:r>
            <a:r>
              <a:rPr kumimoji="0" lang="de-CH" sz="9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Immo</a:t>
            </a:r>
            <a:r>
              <a:rPr kumimoji="0" lang="de-CH" sz="9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CH" sz="9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XL</a:t>
            </a:r>
            <a:endParaRPr kumimoji="0" lang="de-CH" sz="900" b="1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>
                <a:tab pos="177800" algn="l"/>
              </a:tabLst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Kauf- und Verkauf von Immobilien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>
                <a:tab pos="177800" algn="l"/>
              </a:tabLst>
              <a:defRPr/>
            </a:pPr>
            <a:r>
              <a:rPr kumimoji="0" lang="de-CH" sz="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Öffentliches Bau- und Planungsrecht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>
                <a:tab pos="177800" algn="l"/>
              </a:tabLst>
              <a:defRPr/>
            </a:pPr>
            <a:r>
              <a:rPr kumimoji="0" lang="de-CH" sz="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Steuerrecht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CH" sz="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932DFCAB-F815-37D4-5349-670B293932C4}"/>
              </a:ext>
            </a:extLst>
          </p:cNvPr>
          <p:cNvSpPr/>
          <p:nvPr/>
        </p:nvSpPr>
        <p:spPr>
          <a:xfrm>
            <a:off x="6807944" y="1131590"/>
            <a:ext cx="1940769" cy="282240"/>
          </a:xfrm>
          <a:prstGeom prst="roundRect">
            <a:avLst>
              <a:gd name="adj" fmla="val 0"/>
            </a:avLst>
          </a:prstGeom>
          <a:solidFill>
            <a:srgbClr val="F0F2F5"/>
          </a:solidFill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custGeom>
                    <a:avLst/>
                    <a:gdLst>
                      <a:gd name="connsiteX0" fmla="*/ 0 w 1947140"/>
                      <a:gd name="connsiteY0" fmla="*/ 0 h 300319"/>
                      <a:gd name="connsiteX1" fmla="*/ 0 w 1947140"/>
                      <a:gd name="connsiteY1" fmla="*/ 0 h 300319"/>
                      <a:gd name="connsiteX2" fmla="*/ 590632 w 1947140"/>
                      <a:gd name="connsiteY2" fmla="*/ 0 h 300319"/>
                      <a:gd name="connsiteX3" fmla="*/ 1259151 w 1947140"/>
                      <a:gd name="connsiteY3" fmla="*/ 0 h 300319"/>
                      <a:gd name="connsiteX4" fmla="*/ 1947140 w 1947140"/>
                      <a:gd name="connsiteY4" fmla="*/ 0 h 300319"/>
                      <a:gd name="connsiteX5" fmla="*/ 1947140 w 1947140"/>
                      <a:gd name="connsiteY5" fmla="*/ 0 h 300319"/>
                      <a:gd name="connsiteX6" fmla="*/ 1947140 w 1947140"/>
                      <a:gd name="connsiteY6" fmla="*/ 300319 h 300319"/>
                      <a:gd name="connsiteX7" fmla="*/ 1947140 w 1947140"/>
                      <a:gd name="connsiteY7" fmla="*/ 300319 h 300319"/>
                      <a:gd name="connsiteX8" fmla="*/ 1298093 w 1947140"/>
                      <a:gd name="connsiteY8" fmla="*/ 300319 h 300319"/>
                      <a:gd name="connsiteX9" fmla="*/ 668518 w 1947140"/>
                      <a:gd name="connsiteY9" fmla="*/ 300319 h 300319"/>
                      <a:gd name="connsiteX10" fmla="*/ 0 w 1947140"/>
                      <a:gd name="connsiteY10" fmla="*/ 300319 h 300319"/>
                      <a:gd name="connsiteX11" fmla="*/ 0 w 1947140"/>
                      <a:gd name="connsiteY11" fmla="*/ 300319 h 300319"/>
                      <a:gd name="connsiteX12" fmla="*/ 0 w 1947140"/>
                      <a:gd name="connsiteY12" fmla="*/ 0 h 300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47140" h="300319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2084" y="-14840"/>
                          <a:pt x="340005" y="-2666"/>
                          <a:pt x="590632" y="0"/>
                        </a:cubicBezTo>
                        <a:cubicBezTo>
                          <a:pt x="841259" y="2666"/>
                          <a:pt x="1104708" y="-5283"/>
                          <a:pt x="1259151" y="0"/>
                        </a:cubicBezTo>
                        <a:cubicBezTo>
                          <a:pt x="1413594" y="5283"/>
                          <a:pt x="1637407" y="19783"/>
                          <a:pt x="1947140" y="0"/>
                        </a:cubicBezTo>
                        <a:lnTo>
                          <a:pt x="1947140" y="0"/>
                        </a:lnTo>
                        <a:cubicBezTo>
                          <a:pt x="1939300" y="115954"/>
                          <a:pt x="1958073" y="236647"/>
                          <a:pt x="1947140" y="300319"/>
                        </a:cubicBezTo>
                        <a:lnTo>
                          <a:pt x="1947140" y="300319"/>
                        </a:lnTo>
                        <a:cubicBezTo>
                          <a:pt x="1701105" y="282302"/>
                          <a:pt x="1613916" y="281300"/>
                          <a:pt x="1298093" y="300319"/>
                        </a:cubicBezTo>
                        <a:cubicBezTo>
                          <a:pt x="982270" y="319338"/>
                          <a:pt x="866074" y="287444"/>
                          <a:pt x="668518" y="300319"/>
                        </a:cubicBezTo>
                        <a:cubicBezTo>
                          <a:pt x="470963" y="313194"/>
                          <a:pt x="163926" y="299631"/>
                          <a:pt x="0" y="300319"/>
                        </a:cubicBezTo>
                        <a:lnTo>
                          <a:pt x="0" y="300319"/>
                        </a:lnTo>
                        <a:cubicBezTo>
                          <a:pt x="14588" y="171883"/>
                          <a:pt x="-11596" y="88895"/>
                          <a:pt x="0" y="0"/>
                        </a:cubicBezTo>
                        <a:close/>
                      </a:path>
                      <a:path w="1947140" h="300319" stroke="0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280692" y="-25283"/>
                          <a:pt x="345773" y="-25216"/>
                          <a:pt x="668518" y="0"/>
                        </a:cubicBezTo>
                        <a:cubicBezTo>
                          <a:pt x="991263" y="25216"/>
                          <a:pt x="1198825" y="11665"/>
                          <a:pt x="1337036" y="0"/>
                        </a:cubicBezTo>
                        <a:cubicBezTo>
                          <a:pt x="1475247" y="-11665"/>
                          <a:pt x="1806371" y="-15491"/>
                          <a:pt x="1947140" y="0"/>
                        </a:cubicBezTo>
                        <a:lnTo>
                          <a:pt x="1947140" y="0"/>
                        </a:lnTo>
                        <a:cubicBezTo>
                          <a:pt x="1960046" y="93282"/>
                          <a:pt x="1936540" y="202782"/>
                          <a:pt x="1947140" y="300319"/>
                        </a:cubicBezTo>
                        <a:lnTo>
                          <a:pt x="1947140" y="300319"/>
                        </a:lnTo>
                        <a:cubicBezTo>
                          <a:pt x="1686433" y="333148"/>
                          <a:pt x="1525570" y="317153"/>
                          <a:pt x="1259151" y="300319"/>
                        </a:cubicBezTo>
                        <a:cubicBezTo>
                          <a:pt x="992732" y="283485"/>
                          <a:pt x="760714" y="321450"/>
                          <a:pt x="610104" y="300319"/>
                        </a:cubicBezTo>
                        <a:cubicBezTo>
                          <a:pt x="459494" y="279188"/>
                          <a:pt x="147252" y="316248"/>
                          <a:pt x="0" y="300319"/>
                        </a:cubicBezTo>
                        <a:lnTo>
                          <a:pt x="0" y="300319"/>
                        </a:lnTo>
                        <a:cubicBezTo>
                          <a:pt x="8371" y="153625"/>
                          <a:pt x="7921" y="1437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050" b="1" spc="-20" dirty="0"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All-Risk</a:t>
            </a:r>
            <a:endParaRPr lang="de-CH" sz="900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731A5FDF-1279-1E38-2561-F5867ADAF6D7}"/>
              </a:ext>
            </a:extLst>
          </p:cNvPr>
          <p:cNvSpPr/>
          <p:nvPr/>
        </p:nvSpPr>
        <p:spPr>
          <a:xfrm>
            <a:off x="395289" y="1131590"/>
            <a:ext cx="1954560" cy="287337"/>
          </a:xfrm>
          <a:prstGeom prst="roundRect">
            <a:avLst>
              <a:gd name="adj" fmla="val 0"/>
            </a:avLst>
          </a:prstGeom>
          <a:solidFill>
            <a:srgbClr val="CAE7DD"/>
          </a:solidFill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custGeom>
                    <a:avLst/>
                    <a:gdLst>
                      <a:gd name="connsiteX0" fmla="*/ 0 w 2351549"/>
                      <a:gd name="connsiteY0" fmla="*/ 51754 h 310515"/>
                      <a:gd name="connsiteX1" fmla="*/ 51754 w 2351549"/>
                      <a:gd name="connsiteY1" fmla="*/ 0 h 310515"/>
                      <a:gd name="connsiteX2" fmla="*/ 546323 w 2351549"/>
                      <a:gd name="connsiteY2" fmla="*/ 0 h 310515"/>
                      <a:gd name="connsiteX3" fmla="*/ 1040892 w 2351549"/>
                      <a:gd name="connsiteY3" fmla="*/ 0 h 310515"/>
                      <a:gd name="connsiteX4" fmla="*/ 1647863 w 2351549"/>
                      <a:gd name="connsiteY4" fmla="*/ 0 h 310515"/>
                      <a:gd name="connsiteX5" fmla="*/ 2299795 w 2351549"/>
                      <a:gd name="connsiteY5" fmla="*/ 0 h 310515"/>
                      <a:gd name="connsiteX6" fmla="*/ 2351549 w 2351549"/>
                      <a:gd name="connsiteY6" fmla="*/ 51754 h 310515"/>
                      <a:gd name="connsiteX7" fmla="*/ 2351549 w 2351549"/>
                      <a:gd name="connsiteY7" fmla="*/ 258761 h 310515"/>
                      <a:gd name="connsiteX8" fmla="*/ 2299795 w 2351549"/>
                      <a:gd name="connsiteY8" fmla="*/ 310515 h 310515"/>
                      <a:gd name="connsiteX9" fmla="*/ 1715304 w 2351549"/>
                      <a:gd name="connsiteY9" fmla="*/ 310515 h 310515"/>
                      <a:gd name="connsiteX10" fmla="*/ 1198255 w 2351549"/>
                      <a:gd name="connsiteY10" fmla="*/ 310515 h 310515"/>
                      <a:gd name="connsiteX11" fmla="*/ 658725 w 2351549"/>
                      <a:gd name="connsiteY11" fmla="*/ 310515 h 310515"/>
                      <a:gd name="connsiteX12" fmla="*/ 51754 w 2351549"/>
                      <a:gd name="connsiteY12" fmla="*/ 310515 h 310515"/>
                      <a:gd name="connsiteX13" fmla="*/ 0 w 2351549"/>
                      <a:gd name="connsiteY13" fmla="*/ 258761 h 310515"/>
                      <a:gd name="connsiteX14" fmla="*/ 0 w 2351549"/>
                      <a:gd name="connsiteY14" fmla="*/ 51754 h 310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51549" h="310515" fill="none" extrusionOk="0">
                        <a:moveTo>
                          <a:pt x="0" y="51754"/>
                        </a:moveTo>
                        <a:cubicBezTo>
                          <a:pt x="4133" y="18138"/>
                          <a:pt x="22281" y="2323"/>
                          <a:pt x="51754" y="0"/>
                        </a:cubicBezTo>
                        <a:cubicBezTo>
                          <a:pt x="180167" y="-11094"/>
                          <a:pt x="350205" y="630"/>
                          <a:pt x="546323" y="0"/>
                        </a:cubicBezTo>
                        <a:cubicBezTo>
                          <a:pt x="742441" y="-630"/>
                          <a:pt x="907043" y="-8792"/>
                          <a:pt x="1040892" y="0"/>
                        </a:cubicBezTo>
                        <a:cubicBezTo>
                          <a:pt x="1174741" y="8792"/>
                          <a:pt x="1349009" y="-18751"/>
                          <a:pt x="1647863" y="0"/>
                        </a:cubicBezTo>
                        <a:cubicBezTo>
                          <a:pt x="1946717" y="18751"/>
                          <a:pt x="2122150" y="30129"/>
                          <a:pt x="2299795" y="0"/>
                        </a:cubicBezTo>
                        <a:cubicBezTo>
                          <a:pt x="2323055" y="-3935"/>
                          <a:pt x="2352846" y="22035"/>
                          <a:pt x="2351549" y="51754"/>
                        </a:cubicBezTo>
                        <a:cubicBezTo>
                          <a:pt x="2356372" y="122598"/>
                          <a:pt x="2343955" y="196016"/>
                          <a:pt x="2351549" y="258761"/>
                        </a:cubicBezTo>
                        <a:cubicBezTo>
                          <a:pt x="2349393" y="281867"/>
                          <a:pt x="2332026" y="314747"/>
                          <a:pt x="2299795" y="310515"/>
                        </a:cubicBezTo>
                        <a:cubicBezTo>
                          <a:pt x="2152126" y="334636"/>
                          <a:pt x="1929478" y="307069"/>
                          <a:pt x="1715304" y="310515"/>
                        </a:cubicBezTo>
                        <a:cubicBezTo>
                          <a:pt x="1501130" y="313961"/>
                          <a:pt x="1345174" y="328823"/>
                          <a:pt x="1198255" y="310515"/>
                        </a:cubicBezTo>
                        <a:cubicBezTo>
                          <a:pt x="1051336" y="292207"/>
                          <a:pt x="868914" y="295213"/>
                          <a:pt x="658725" y="310515"/>
                        </a:cubicBezTo>
                        <a:cubicBezTo>
                          <a:pt x="448536" y="325818"/>
                          <a:pt x="253110" y="283037"/>
                          <a:pt x="51754" y="310515"/>
                        </a:cubicBezTo>
                        <a:cubicBezTo>
                          <a:pt x="22095" y="313755"/>
                          <a:pt x="1415" y="287366"/>
                          <a:pt x="0" y="258761"/>
                        </a:cubicBezTo>
                        <a:cubicBezTo>
                          <a:pt x="6632" y="189334"/>
                          <a:pt x="-10278" y="120239"/>
                          <a:pt x="0" y="51754"/>
                        </a:cubicBezTo>
                        <a:close/>
                      </a:path>
                      <a:path w="2351549" h="310515" stroke="0" extrusionOk="0">
                        <a:moveTo>
                          <a:pt x="0" y="51754"/>
                        </a:moveTo>
                        <a:cubicBezTo>
                          <a:pt x="-1072" y="19918"/>
                          <a:pt x="29262" y="1470"/>
                          <a:pt x="51754" y="0"/>
                        </a:cubicBezTo>
                        <a:cubicBezTo>
                          <a:pt x="287224" y="27259"/>
                          <a:pt x="360159" y="-5719"/>
                          <a:pt x="613764" y="0"/>
                        </a:cubicBezTo>
                        <a:cubicBezTo>
                          <a:pt x="867369" y="5719"/>
                          <a:pt x="911832" y="-5310"/>
                          <a:pt x="1198255" y="0"/>
                        </a:cubicBezTo>
                        <a:cubicBezTo>
                          <a:pt x="1484678" y="5310"/>
                          <a:pt x="1490247" y="12958"/>
                          <a:pt x="1760265" y="0"/>
                        </a:cubicBezTo>
                        <a:cubicBezTo>
                          <a:pt x="2030283" y="-12958"/>
                          <a:pt x="2181491" y="-10141"/>
                          <a:pt x="2299795" y="0"/>
                        </a:cubicBezTo>
                        <a:cubicBezTo>
                          <a:pt x="2327077" y="5767"/>
                          <a:pt x="2350256" y="24623"/>
                          <a:pt x="2351549" y="51754"/>
                        </a:cubicBezTo>
                        <a:cubicBezTo>
                          <a:pt x="2353892" y="114212"/>
                          <a:pt x="2358150" y="174172"/>
                          <a:pt x="2351549" y="258761"/>
                        </a:cubicBezTo>
                        <a:cubicBezTo>
                          <a:pt x="2352468" y="289114"/>
                          <a:pt x="2332730" y="313783"/>
                          <a:pt x="2299795" y="310515"/>
                        </a:cubicBezTo>
                        <a:cubicBezTo>
                          <a:pt x="2084760" y="297684"/>
                          <a:pt x="1902623" y="323259"/>
                          <a:pt x="1715304" y="310515"/>
                        </a:cubicBezTo>
                        <a:cubicBezTo>
                          <a:pt x="1527985" y="297771"/>
                          <a:pt x="1287468" y="319667"/>
                          <a:pt x="1175775" y="310515"/>
                        </a:cubicBezTo>
                        <a:cubicBezTo>
                          <a:pt x="1064082" y="301363"/>
                          <a:pt x="882749" y="336875"/>
                          <a:pt x="636245" y="310515"/>
                        </a:cubicBezTo>
                        <a:cubicBezTo>
                          <a:pt x="389741" y="284156"/>
                          <a:pt x="173367" y="282489"/>
                          <a:pt x="51754" y="310515"/>
                        </a:cubicBezTo>
                        <a:cubicBezTo>
                          <a:pt x="26423" y="307408"/>
                          <a:pt x="-1878" y="286359"/>
                          <a:pt x="0" y="258761"/>
                        </a:cubicBezTo>
                        <a:cubicBezTo>
                          <a:pt x="-9879" y="204538"/>
                          <a:pt x="-3573" y="145981"/>
                          <a:pt x="0" y="5175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100" b="1" spc="-20" dirty="0"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endParaRPr lang="de-CH" sz="1000" b="1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CD54F4E4-9379-55E5-ECDC-5F64217D0371}"/>
              </a:ext>
            </a:extLst>
          </p:cNvPr>
          <p:cNvSpPr/>
          <p:nvPr/>
        </p:nvSpPr>
        <p:spPr>
          <a:xfrm>
            <a:off x="2535250" y="1135511"/>
            <a:ext cx="1954560" cy="287337"/>
          </a:xfrm>
          <a:prstGeom prst="roundRect">
            <a:avLst>
              <a:gd name="adj" fmla="val 0"/>
            </a:avLst>
          </a:prstGeom>
          <a:solidFill>
            <a:srgbClr val="CDC6FF">
              <a:alpha val="80000"/>
            </a:srgbClr>
          </a:solidFill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custGeom>
                    <a:avLst/>
                    <a:gdLst>
                      <a:gd name="connsiteX0" fmla="*/ 0 w 1950850"/>
                      <a:gd name="connsiteY0" fmla="*/ 0 h 310514"/>
                      <a:gd name="connsiteX1" fmla="*/ 0 w 1950850"/>
                      <a:gd name="connsiteY1" fmla="*/ 0 h 310514"/>
                      <a:gd name="connsiteX2" fmla="*/ 591758 w 1950850"/>
                      <a:gd name="connsiteY2" fmla="*/ 0 h 310514"/>
                      <a:gd name="connsiteX3" fmla="*/ 1261550 w 1950850"/>
                      <a:gd name="connsiteY3" fmla="*/ 0 h 310514"/>
                      <a:gd name="connsiteX4" fmla="*/ 1950850 w 1950850"/>
                      <a:gd name="connsiteY4" fmla="*/ 0 h 310514"/>
                      <a:gd name="connsiteX5" fmla="*/ 1950850 w 1950850"/>
                      <a:gd name="connsiteY5" fmla="*/ 0 h 310514"/>
                      <a:gd name="connsiteX6" fmla="*/ 1950850 w 1950850"/>
                      <a:gd name="connsiteY6" fmla="*/ 310514 h 310514"/>
                      <a:gd name="connsiteX7" fmla="*/ 1950850 w 1950850"/>
                      <a:gd name="connsiteY7" fmla="*/ 310514 h 310514"/>
                      <a:gd name="connsiteX8" fmla="*/ 1300567 w 1950850"/>
                      <a:gd name="connsiteY8" fmla="*/ 310514 h 310514"/>
                      <a:gd name="connsiteX9" fmla="*/ 669792 w 1950850"/>
                      <a:gd name="connsiteY9" fmla="*/ 310514 h 310514"/>
                      <a:gd name="connsiteX10" fmla="*/ 0 w 1950850"/>
                      <a:gd name="connsiteY10" fmla="*/ 310514 h 310514"/>
                      <a:gd name="connsiteX11" fmla="*/ 0 w 1950850"/>
                      <a:gd name="connsiteY11" fmla="*/ 310514 h 310514"/>
                      <a:gd name="connsiteX12" fmla="*/ 0 w 1950850"/>
                      <a:gd name="connsiteY12" fmla="*/ 0 h 310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50850" h="310514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276021" y="-33"/>
                          <a:pt x="424265" y="-6333"/>
                          <a:pt x="591758" y="0"/>
                        </a:cubicBezTo>
                        <a:cubicBezTo>
                          <a:pt x="759251" y="6333"/>
                          <a:pt x="995396" y="-13304"/>
                          <a:pt x="1261550" y="0"/>
                        </a:cubicBezTo>
                        <a:cubicBezTo>
                          <a:pt x="1527704" y="13304"/>
                          <a:pt x="1766611" y="-16111"/>
                          <a:pt x="1950850" y="0"/>
                        </a:cubicBezTo>
                        <a:lnTo>
                          <a:pt x="1950850" y="0"/>
                        </a:lnTo>
                        <a:cubicBezTo>
                          <a:pt x="1960350" y="139203"/>
                          <a:pt x="1956870" y="246184"/>
                          <a:pt x="1950850" y="310514"/>
                        </a:cubicBezTo>
                        <a:lnTo>
                          <a:pt x="1950850" y="310514"/>
                        </a:lnTo>
                        <a:cubicBezTo>
                          <a:pt x="1655026" y="304526"/>
                          <a:pt x="1434323" y="339488"/>
                          <a:pt x="1300567" y="310514"/>
                        </a:cubicBezTo>
                        <a:cubicBezTo>
                          <a:pt x="1166811" y="281540"/>
                          <a:pt x="929401" y="305426"/>
                          <a:pt x="669792" y="310514"/>
                        </a:cubicBezTo>
                        <a:cubicBezTo>
                          <a:pt x="410184" y="315602"/>
                          <a:pt x="197395" y="278900"/>
                          <a:pt x="0" y="310514"/>
                        </a:cubicBezTo>
                        <a:lnTo>
                          <a:pt x="0" y="310514"/>
                        </a:lnTo>
                        <a:cubicBezTo>
                          <a:pt x="3246" y="232395"/>
                          <a:pt x="-3538" y="126725"/>
                          <a:pt x="0" y="0"/>
                        </a:cubicBezTo>
                        <a:close/>
                      </a:path>
                      <a:path w="1950850" h="310514" stroke="0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295372" y="14448"/>
                          <a:pt x="444834" y="29644"/>
                          <a:pt x="669792" y="0"/>
                        </a:cubicBezTo>
                        <a:cubicBezTo>
                          <a:pt x="894750" y="-29644"/>
                          <a:pt x="1115420" y="6121"/>
                          <a:pt x="1339584" y="0"/>
                        </a:cubicBezTo>
                        <a:cubicBezTo>
                          <a:pt x="1563748" y="-6121"/>
                          <a:pt x="1762395" y="-17658"/>
                          <a:pt x="1950850" y="0"/>
                        </a:cubicBezTo>
                        <a:lnTo>
                          <a:pt x="1950850" y="0"/>
                        </a:lnTo>
                        <a:cubicBezTo>
                          <a:pt x="1960789" y="123649"/>
                          <a:pt x="1948077" y="211210"/>
                          <a:pt x="1950850" y="310514"/>
                        </a:cubicBezTo>
                        <a:lnTo>
                          <a:pt x="1950850" y="310514"/>
                        </a:lnTo>
                        <a:cubicBezTo>
                          <a:pt x="1648962" y="291183"/>
                          <a:pt x="1431301" y="315393"/>
                          <a:pt x="1261550" y="310514"/>
                        </a:cubicBezTo>
                        <a:cubicBezTo>
                          <a:pt x="1091799" y="305635"/>
                          <a:pt x="852154" y="319887"/>
                          <a:pt x="611266" y="310514"/>
                        </a:cubicBezTo>
                        <a:cubicBezTo>
                          <a:pt x="370378" y="301141"/>
                          <a:pt x="134117" y="306386"/>
                          <a:pt x="0" y="310514"/>
                        </a:cubicBezTo>
                        <a:lnTo>
                          <a:pt x="0" y="310514"/>
                        </a:lnTo>
                        <a:cubicBezTo>
                          <a:pt x="3555" y="157753"/>
                          <a:pt x="-7080" y="13425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050" b="1" spc="-20" dirty="0"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Move</a:t>
            </a:r>
            <a:endParaRPr lang="de-CH" sz="900" b="1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938E624-0FC6-6122-F062-7B86CEAE6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Wie hoch ist die Prämie?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D62567-7EC3-4618-B5A2-2602822C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Tarife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B38B7E75-D2DB-AF86-317D-6EF027C4068A}"/>
              </a:ext>
            </a:extLst>
          </p:cNvPr>
          <p:cNvSpPr/>
          <p:nvPr/>
        </p:nvSpPr>
        <p:spPr>
          <a:xfrm>
            <a:off x="395289" y="1131590"/>
            <a:ext cx="4139289" cy="287337"/>
          </a:xfrm>
          <a:prstGeom prst="roundRect">
            <a:avLst>
              <a:gd name="adj" fmla="val 0"/>
            </a:avLst>
          </a:prstGeom>
          <a:solidFill>
            <a:srgbClr val="CAE7DD">
              <a:alpha val="80000"/>
            </a:srgbClr>
          </a:solidFill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custGeom>
                    <a:avLst/>
                    <a:gdLst>
                      <a:gd name="connsiteX0" fmla="*/ 0 w 2351549"/>
                      <a:gd name="connsiteY0" fmla="*/ 51754 h 310515"/>
                      <a:gd name="connsiteX1" fmla="*/ 51754 w 2351549"/>
                      <a:gd name="connsiteY1" fmla="*/ 0 h 310515"/>
                      <a:gd name="connsiteX2" fmla="*/ 546323 w 2351549"/>
                      <a:gd name="connsiteY2" fmla="*/ 0 h 310515"/>
                      <a:gd name="connsiteX3" fmla="*/ 1040892 w 2351549"/>
                      <a:gd name="connsiteY3" fmla="*/ 0 h 310515"/>
                      <a:gd name="connsiteX4" fmla="*/ 1647863 w 2351549"/>
                      <a:gd name="connsiteY4" fmla="*/ 0 h 310515"/>
                      <a:gd name="connsiteX5" fmla="*/ 2299795 w 2351549"/>
                      <a:gd name="connsiteY5" fmla="*/ 0 h 310515"/>
                      <a:gd name="connsiteX6" fmla="*/ 2351549 w 2351549"/>
                      <a:gd name="connsiteY6" fmla="*/ 51754 h 310515"/>
                      <a:gd name="connsiteX7" fmla="*/ 2351549 w 2351549"/>
                      <a:gd name="connsiteY7" fmla="*/ 258761 h 310515"/>
                      <a:gd name="connsiteX8" fmla="*/ 2299795 w 2351549"/>
                      <a:gd name="connsiteY8" fmla="*/ 310515 h 310515"/>
                      <a:gd name="connsiteX9" fmla="*/ 1715304 w 2351549"/>
                      <a:gd name="connsiteY9" fmla="*/ 310515 h 310515"/>
                      <a:gd name="connsiteX10" fmla="*/ 1198255 w 2351549"/>
                      <a:gd name="connsiteY10" fmla="*/ 310515 h 310515"/>
                      <a:gd name="connsiteX11" fmla="*/ 658725 w 2351549"/>
                      <a:gd name="connsiteY11" fmla="*/ 310515 h 310515"/>
                      <a:gd name="connsiteX12" fmla="*/ 51754 w 2351549"/>
                      <a:gd name="connsiteY12" fmla="*/ 310515 h 310515"/>
                      <a:gd name="connsiteX13" fmla="*/ 0 w 2351549"/>
                      <a:gd name="connsiteY13" fmla="*/ 258761 h 310515"/>
                      <a:gd name="connsiteX14" fmla="*/ 0 w 2351549"/>
                      <a:gd name="connsiteY14" fmla="*/ 51754 h 310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51549" h="310515" fill="none" extrusionOk="0">
                        <a:moveTo>
                          <a:pt x="0" y="51754"/>
                        </a:moveTo>
                        <a:cubicBezTo>
                          <a:pt x="4133" y="18138"/>
                          <a:pt x="22281" y="2323"/>
                          <a:pt x="51754" y="0"/>
                        </a:cubicBezTo>
                        <a:cubicBezTo>
                          <a:pt x="180167" y="-11094"/>
                          <a:pt x="350205" y="630"/>
                          <a:pt x="546323" y="0"/>
                        </a:cubicBezTo>
                        <a:cubicBezTo>
                          <a:pt x="742441" y="-630"/>
                          <a:pt x="907043" y="-8792"/>
                          <a:pt x="1040892" y="0"/>
                        </a:cubicBezTo>
                        <a:cubicBezTo>
                          <a:pt x="1174741" y="8792"/>
                          <a:pt x="1349009" y="-18751"/>
                          <a:pt x="1647863" y="0"/>
                        </a:cubicBezTo>
                        <a:cubicBezTo>
                          <a:pt x="1946717" y="18751"/>
                          <a:pt x="2122150" y="30129"/>
                          <a:pt x="2299795" y="0"/>
                        </a:cubicBezTo>
                        <a:cubicBezTo>
                          <a:pt x="2323055" y="-3935"/>
                          <a:pt x="2352846" y="22035"/>
                          <a:pt x="2351549" y="51754"/>
                        </a:cubicBezTo>
                        <a:cubicBezTo>
                          <a:pt x="2356372" y="122598"/>
                          <a:pt x="2343955" y="196016"/>
                          <a:pt x="2351549" y="258761"/>
                        </a:cubicBezTo>
                        <a:cubicBezTo>
                          <a:pt x="2349393" y="281867"/>
                          <a:pt x="2332026" y="314747"/>
                          <a:pt x="2299795" y="310515"/>
                        </a:cubicBezTo>
                        <a:cubicBezTo>
                          <a:pt x="2152126" y="334636"/>
                          <a:pt x="1929478" y="307069"/>
                          <a:pt x="1715304" y="310515"/>
                        </a:cubicBezTo>
                        <a:cubicBezTo>
                          <a:pt x="1501130" y="313961"/>
                          <a:pt x="1345174" y="328823"/>
                          <a:pt x="1198255" y="310515"/>
                        </a:cubicBezTo>
                        <a:cubicBezTo>
                          <a:pt x="1051336" y="292207"/>
                          <a:pt x="868914" y="295213"/>
                          <a:pt x="658725" y="310515"/>
                        </a:cubicBezTo>
                        <a:cubicBezTo>
                          <a:pt x="448536" y="325818"/>
                          <a:pt x="253110" y="283037"/>
                          <a:pt x="51754" y="310515"/>
                        </a:cubicBezTo>
                        <a:cubicBezTo>
                          <a:pt x="22095" y="313755"/>
                          <a:pt x="1415" y="287366"/>
                          <a:pt x="0" y="258761"/>
                        </a:cubicBezTo>
                        <a:cubicBezTo>
                          <a:pt x="6632" y="189334"/>
                          <a:pt x="-10278" y="120239"/>
                          <a:pt x="0" y="51754"/>
                        </a:cubicBezTo>
                        <a:close/>
                      </a:path>
                      <a:path w="2351549" h="310515" stroke="0" extrusionOk="0">
                        <a:moveTo>
                          <a:pt x="0" y="51754"/>
                        </a:moveTo>
                        <a:cubicBezTo>
                          <a:pt x="-1072" y="19918"/>
                          <a:pt x="29262" y="1470"/>
                          <a:pt x="51754" y="0"/>
                        </a:cubicBezTo>
                        <a:cubicBezTo>
                          <a:pt x="287224" y="27259"/>
                          <a:pt x="360159" y="-5719"/>
                          <a:pt x="613764" y="0"/>
                        </a:cubicBezTo>
                        <a:cubicBezTo>
                          <a:pt x="867369" y="5719"/>
                          <a:pt x="911832" y="-5310"/>
                          <a:pt x="1198255" y="0"/>
                        </a:cubicBezTo>
                        <a:cubicBezTo>
                          <a:pt x="1484678" y="5310"/>
                          <a:pt x="1490247" y="12958"/>
                          <a:pt x="1760265" y="0"/>
                        </a:cubicBezTo>
                        <a:cubicBezTo>
                          <a:pt x="2030283" y="-12958"/>
                          <a:pt x="2181491" y="-10141"/>
                          <a:pt x="2299795" y="0"/>
                        </a:cubicBezTo>
                        <a:cubicBezTo>
                          <a:pt x="2327077" y="5767"/>
                          <a:pt x="2350256" y="24623"/>
                          <a:pt x="2351549" y="51754"/>
                        </a:cubicBezTo>
                        <a:cubicBezTo>
                          <a:pt x="2353892" y="114212"/>
                          <a:pt x="2358150" y="174172"/>
                          <a:pt x="2351549" y="258761"/>
                        </a:cubicBezTo>
                        <a:cubicBezTo>
                          <a:pt x="2352468" y="289114"/>
                          <a:pt x="2332730" y="313783"/>
                          <a:pt x="2299795" y="310515"/>
                        </a:cubicBezTo>
                        <a:cubicBezTo>
                          <a:pt x="2084760" y="297684"/>
                          <a:pt x="1902623" y="323259"/>
                          <a:pt x="1715304" y="310515"/>
                        </a:cubicBezTo>
                        <a:cubicBezTo>
                          <a:pt x="1527985" y="297771"/>
                          <a:pt x="1287468" y="319667"/>
                          <a:pt x="1175775" y="310515"/>
                        </a:cubicBezTo>
                        <a:cubicBezTo>
                          <a:pt x="1064082" y="301363"/>
                          <a:pt x="882749" y="336875"/>
                          <a:pt x="636245" y="310515"/>
                        </a:cubicBezTo>
                        <a:cubicBezTo>
                          <a:pt x="389741" y="284156"/>
                          <a:pt x="173367" y="282489"/>
                          <a:pt x="51754" y="310515"/>
                        </a:cubicBezTo>
                        <a:cubicBezTo>
                          <a:pt x="26423" y="307408"/>
                          <a:pt x="-1878" y="286359"/>
                          <a:pt x="0" y="258761"/>
                        </a:cubicBezTo>
                        <a:cubicBezTo>
                          <a:pt x="-9879" y="204538"/>
                          <a:pt x="-3573" y="145981"/>
                          <a:pt x="0" y="5175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100" b="1" spc="-20" dirty="0"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Privatkunden</a:t>
            </a:r>
            <a:endParaRPr lang="de-CH" sz="1000" b="1" i="1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3BFF861F-C926-C58B-EC81-1C1159A0FFE5}"/>
              </a:ext>
            </a:extLst>
          </p:cNvPr>
          <p:cNvSpPr/>
          <p:nvPr/>
        </p:nvSpPr>
        <p:spPr bwMode="auto">
          <a:xfrm>
            <a:off x="395289" y="1418927"/>
            <a:ext cx="4139289" cy="2747657"/>
          </a:xfrm>
          <a:prstGeom prst="roundRect">
            <a:avLst>
              <a:gd name="adj" fmla="val 0"/>
            </a:avLst>
          </a:prstGeom>
          <a:solidFill>
            <a:srgbClr val="E8F4F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400" dirty="0"/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FF0E5504-5F7B-F192-A420-A376821EC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329096"/>
              </p:ext>
            </p:extLst>
          </p:nvPr>
        </p:nvGraphicFramePr>
        <p:xfrm>
          <a:off x="479700" y="1497673"/>
          <a:ext cx="3982869" cy="254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298">
                  <a:extLst>
                    <a:ext uri="{9D8B030D-6E8A-4147-A177-3AD203B41FA5}">
                      <a16:colId xmlns:a16="http://schemas.microsoft.com/office/drawing/2014/main" val="340001327"/>
                    </a:ext>
                  </a:extLst>
                </a:gridCol>
                <a:gridCol w="1271948">
                  <a:extLst>
                    <a:ext uri="{9D8B030D-6E8A-4147-A177-3AD203B41FA5}">
                      <a16:colId xmlns:a16="http://schemas.microsoft.com/office/drawing/2014/main" val="3092692051"/>
                    </a:ext>
                  </a:extLst>
                </a:gridCol>
                <a:gridCol w="1327623">
                  <a:extLst>
                    <a:ext uri="{9D8B030D-6E8A-4147-A177-3AD203B41FA5}">
                      <a16:colId xmlns:a16="http://schemas.microsoft.com/office/drawing/2014/main" val="4108312497"/>
                    </a:ext>
                  </a:extLst>
                </a:gridCol>
              </a:tblGrid>
              <a:tr h="344351"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Einzel-</a:t>
                      </a:r>
                      <a:br>
                        <a:rPr lang="de-CH" sz="9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versicherung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Haushalts-versicherung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426853"/>
                  </a:ext>
                </a:extLst>
              </a:tr>
              <a:tr h="344351">
                <a:tc>
                  <a:txBody>
                    <a:bodyPr/>
                    <a:lstStyle/>
                    <a:p>
                      <a:r>
                        <a:rPr lang="de-CH" sz="900" b="1" dirty="0">
                          <a:solidFill>
                            <a:schemeClr val="tx1"/>
                          </a:solidFill>
                        </a:rPr>
                        <a:t>Private L</a:t>
                      </a:r>
                    </a:p>
                    <a:p>
                      <a:r>
                        <a:rPr lang="de-CH" sz="900" b="1" dirty="0">
                          <a:solidFill>
                            <a:schemeClr val="tx1"/>
                          </a:solidFill>
                        </a:rPr>
                        <a:t>Private XL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264</a:t>
                      </a:r>
                    </a:p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344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289</a:t>
                      </a:r>
                    </a:p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369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70024"/>
                  </a:ext>
                </a:extLst>
              </a:tr>
              <a:tr h="344351">
                <a:tc>
                  <a:txBody>
                    <a:bodyPr/>
                    <a:lstStyle/>
                    <a:p>
                      <a:r>
                        <a:rPr lang="de-CH" sz="900" b="1" dirty="0">
                          <a:solidFill>
                            <a:schemeClr val="tx1"/>
                          </a:solidFill>
                        </a:rPr>
                        <a:t>Move L</a:t>
                      </a:r>
                    </a:p>
                    <a:p>
                      <a:r>
                        <a:rPr lang="de-CH" sz="900" b="1" dirty="0">
                          <a:solidFill>
                            <a:schemeClr val="tx1"/>
                          </a:solidFill>
                        </a:rPr>
                        <a:t>Move XL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75</a:t>
                      </a:r>
                    </a:p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109</a:t>
                      </a:r>
                    </a:p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129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55306"/>
                  </a:ext>
                </a:extLst>
              </a:tr>
              <a:tr h="344351">
                <a:tc>
                  <a:txBody>
                    <a:bodyPr/>
                    <a:lstStyle/>
                    <a:p>
                      <a:r>
                        <a:rPr lang="de-CH" sz="900" b="1" dirty="0">
                          <a:solidFill>
                            <a:schemeClr val="tx1"/>
                          </a:solidFill>
                        </a:rPr>
                        <a:t>Private L + Move L</a:t>
                      </a:r>
                    </a:p>
                    <a:p>
                      <a:r>
                        <a:rPr lang="de-CH" sz="900" b="1" dirty="0">
                          <a:solidFill>
                            <a:schemeClr val="tx1"/>
                          </a:solidFill>
                        </a:rPr>
                        <a:t>Private XL + Move XL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294</a:t>
                      </a:r>
                    </a:p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384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349</a:t>
                      </a:r>
                    </a:p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439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196817"/>
                  </a:ext>
                </a:extLst>
              </a:tr>
              <a:tr h="351998">
                <a:tc>
                  <a:txBody>
                    <a:bodyPr/>
                    <a:lstStyle/>
                    <a:p>
                      <a:r>
                        <a:rPr lang="de-CH" sz="900" b="1" dirty="0">
                          <a:solidFill>
                            <a:schemeClr val="tx1"/>
                          </a:solidFill>
                        </a:rPr>
                        <a:t>Immo L</a:t>
                      </a:r>
                    </a:p>
                    <a:p>
                      <a:r>
                        <a:rPr lang="de-CH" sz="900" b="1" dirty="0">
                          <a:solidFill>
                            <a:schemeClr val="tx1"/>
                          </a:solidFill>
                        </a:rPr>
                        <a:t>Immo XL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50</a:t>
                      </a:r>
                    </a:p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80</a:t>
                      </a:r>
                    </a:p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487372"/>
                  </a:ext>
                </a:extLst>
              </a:tr>
              <a:tr h="351998">
                <a:tc>
                  <a:txBody>
                    <a:bodyPr/>
                    <a:lstStyle/>
                    <a:p>
                      <a:r>
                        <a:rPr lang="de-CH" sz="900" b="1" dirty="0">
                          <a:solidFill>
                            <a:schemeClr val="tx1"/>
                          </a:solidFill>
                        </a:rPr>
                        <a:t>All-Risk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863949"/>
                  </a:ext>
                </a:extLst>
              </a:tr>
              <a:tr h="351998">
                <a:tc>
                  <a:txBody>
                    <a:bodyPr/>
                    <a:lstStyle/>
                    <a:p>
                      <a:r>
                        <a:rPr lang="de-CH" sz="900" b="1" dirty="0">
                          <a:solidFill>
                            <a:schemeClr val="tx1"/>
                          </a:solidFill>
                        </a:rPr>
                        <a:t>Pro vermietete Einheit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900" dirty="0">
                          <a:solidFill>
                            <a:schemeClr val="tx1"/>
                          </a:solidFill>
                        </a:rPr>
                        <a:t>CHF 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715116"/>
                  </a:ext>
                </a:extLst>
              </a:tr>
            </a:tbl>
          </a:graphicData>
        </a:graphic>
      </p:graphicFrame>
      <p:sp>
        <p:nvSpPr>
          <p:cNvPr id="5" name="Rechteck: diagonal liegende Ecken abgerundet 4">
            <a:extLst>
              <a:ext uri="{FF2B5EF4-FFF2-40B4-BE49-F238E27FC236}">
                <a16:creationId xmlns:a16="http://schemas.microsoft.com/office/drawing/2014/main" id="{79A67995-6416-2DF1-93D6-8A69C4D3E70F}"/>
              </a:ext>
            </a:extLst>
          </p:cNvPr>
          <p:cNvSpPr/>
          <p:nvPr/>
        </p:nvSpPr>
        <p:spPr bwMode="auto">
          <a:xfrm>
            <a:off x="4355976" y="966588"/>
            <a:ext cx="1584176" cy="648072"/>
          </a:xfrm>
          <a:prstGeom prst="round2DiagRect">
            <a:avLst>
              <a:gd name="adj1" fmla="val 31757"/>
              <a:gd name="adj2" fmla="val 0"/>
            </a:avLst>
          </a:pr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1100" b="1" dirty="0"/>
              <a:t>Neu!</a:t>
            </a:r>
          </a:p>
          <a:p>
            <a:pPr algn="ctr"/>
            <a:r>
              <a:rPr lang="de-CH" sz="1100" b="1" dirty="0"/>
              <a:t>Abzüglich 15% </a:t>
            </a:r>
            <a:br>
              <a:rPr lang="de-CH" sz="1100" b="1" dirty="0"/>
            </a:br>
            <a:r>
              <a:rPr lang="de-CH" sz="1100" b="1" dirty="0"/>
              <a:t>sennest ag Rabatt</a:t>
            </a:r>
          </a:p>
        </p:txBody>
      </p:sp>
    </p:spTree>
    <p:extLst>
      <p:ext uri="{BB962C8B-B14F-4D97-AF65-F5344CB8AC3E}">
        <p14:creationId xmlns:p14="http://schemas.microsoft.com/office/powerpoint/2010/main" val="421110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55C0E78-8669-4232-159A-8C389B0C97CB}"/>
              </a:ext>
            </a:extLst>
          </p:cNvPr>
          <p:cNvSpPr txBox="1"/>
          <p:nvPr/>
        </p:nvSpPr>
        <p:spPr>
          <a:xfrm>
            <a:off x="395289" y="1131888"/>
            <a:ext cx="8353425" cy="359558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10"/>
              </a:spcAft>
              <a:buClr>
                <a:srgbClr val="658C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/>
                <a:ea typeface="+mn-ea"/>
                <a:cs typeface="+mn-cs"/>
              </a:rPr>
              <a:t>Weltweiter Versicherungsschutz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10"/>
              </a:spcAft>
              <a:buClr>
                <a:srgbClr val="658C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/>
                <a:ea typeface="+mn-ea"/>
                <a:cs typeface="+mn-cs"/>
              </a:rPr>
              <a:t>Versicherungssumme bis CHF 600’000 (L) bzw. CHF 1’300’000 (XL)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10"/>
              </a:spcAft>
              <a:buClr>
                <a:srgbClr val="658C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/>
                <a:ea typeface="+mn-ea"/>
                <a:cs typeface="+mn-cs"/>
              </a:rPr>
              <a:t>Ausschliesslich 1-Jahresverträge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10"/>
              </a:spcAft>
              <a:buClr>
                <a:srgbClr val="658C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/>
                <a:ea typeface="+mn-ea"/>
                <a:cs typeface="+mn-cs"/>
              </a:rPr>
              <a:t>1-Tag Kündigungsfrist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10"/>
              </a:spcAft>
              <a:buClr>
                <a:srgbClr val="658C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/>
                <a:ea typeface="+mn-ea"/>
                <a:cs typeface="+mn-cs"/>
              </a:rPr>
              <a:t>Kein Selbstbehalt, keine Mindest- und Maximalstreitwerte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10"/>
              </a:spcAft>
              <a:buClr>
                <a:srgbClr val="658C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/>
                <a:ea typeface="+mn-ea"/>
                <a:cs typeface="+mn-cs"/>
              </a:rPr>
              <a:t>Übernahme von Schreibgebühren, ohne Begrenzung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10"/>
              </a:spcAft>
              <a:buClr>
                <a:srgbClr val="658C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/>
                <a:ea typeface="+mn-ea"/>
                <a:cs typeface="+mn-cs"/>
              </a:rPr>
              <a:t>Verzicht auf Leistungskürzung bei Grobfahrlässigkeit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10"/>
              </a:spcAft>
              <a:buClr>
                <a:srgbClr val="658C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/>
                <a:ea typeface="+mn-ea"/>
                <a:cs typeface="+mn-cs"/>
              </a:rPr>
              <a:t>Telefonische Rechtsauskunft, auch in nicht versicherten Rechtsgebieten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10"/>
              </a:spcAft>
              <a:buClr>
                <a:srgbClr val="658C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/>
                <a:ea typeface="+mn-ea"/>
                <a:cs typeface="+mn-cs"/>
              </a:rPr>
              <a:t>Unabhängigkeit von Versicherungskonzernen (keine Interessenkonflikte)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10"/>
              </a:spcAft>
              <a:buClr>
                <a:srgbClr val="658C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/>
                <a:ea typeface="+mn-ea"/>
                <a:cs typeface="+mn-cs"/>
              </a:rPr>
              <a:t>Fachkompetenz durch Spezialisierung der Teams nach Rechtsgebieten</a:t>
            </a:r>
          </a:p>
          <a:p>
            <a:pPr marL="257175" marR="0" lvl="0" indent="-2571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10"/>
              </a:spcAft>
              <a:buClr>
                <a:srgbClr val="658C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10"/>
              </a:spcAft>
              <a:buClr>
                <a:srgbClr val="658C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1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endParaRPr kumimoji="0" lang="de-CH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271EC4E-11A5-EFAA-BFE3-200C86A2639F}"/>
              </a:ext>
            </a:extLst>
          </p:cNvPr>
          <p:cNvSpPr txBox="1">
            <a:spLocks/>
          </p:cNvSpPr>
          <p:nvPr/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727272"/>
                </a:solidFill>
              </a:rPr>
              <a:t>Allgemeine Vorteile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53E43EE8-31B2-BB33-F00F-67C357511247}"/>
              </a:ext>
            </a:extLst>
          </p:cNvPr>
          <p:cNvSpPr txBox="1">
            <a:spLocks/>
          </p:cNvSpPr>
          <p:nvPr/>
        </p:nvSpPr>
        <p:spPr>
          <a:xfrm>
            <a:off x="395537" y="237159"/>
            <a:ext cx="4536504" cy="41989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Playfair Display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de-CH" dirty="0"/>
              <a:t>Darum Dextra</a:t>
            </a:r>
          </a:p>
        </p:txBody>
      </p:sp>
    </p:spTree>
    <p:extLst>
      <p:ext uri="{BB962C8B-B14F-4D97-AF65-F5344CB8AC3E}">
        <p14:creationId xmlns:p14="http://schemas.microsoft.com/office/powerpoint/2010/main" val="368226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">
            <a:extLst>
              <a:ext uri="{FF2B5EF4-FFF2-40B4-BE49-F238E27FC236}">
                <a16:creationId xmlns:a16="http://schemas.microsoft.com/office/drawing/2014/main" id="{B5B1CA21-2C55-FCE0-FF4E-D7C1D7380F6F}"/>
              </a:ext>
            </a:extLst>
          </p:cNvPr>
          <p:cNvSpPr txBox="1">
            <a:spLocks/>
          </p:cNvSpPr>
          <p:nvPr/>
        </p:nvSpPr>
        <p:spPr>
          <a:xfrm>
            <a:off x="304800" y="1131888"/>
            <a:ext cx="8353425" cy="35686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1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1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10"/>
              </a:spcAft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1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1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e-CH" sz="1200" b="1" kern="100" dirty="0">
                <a:ea typeface="Inter" panose="02000503000000020004" pitchFamily="50" charset="0"/>
                <a:cs typeface="Inter" panose="02000503000000020004" pitchFamily="50" charset="0"/>
              </a:rPr>
              <a:t>Varianten L und XL</a:t>
            </a:r>
          </a:p>
          <a:p>
            <a:pPr marL="177800" indent="-1778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658CCB"/>
              </a:buClr>
              <a:buFont typeface="Arial" panose="020B0604020202020204" pitchFamily="34" charset="0"/>
              <a:buChar char="•"/>
              <a:defRPr/>
            </a:pPr>
            <a:r>
              <a:rPr lang="de-CH" sz="1200" kern="100" dirty="0">
                <a:ea typeface="Inter" panose="02000503000000020004" pitchFamily="50" charset="0"/>
                <a:cs typeface="Inter" panose="02000503000000020004" pitchFamily="50" charset="0"/>
              </a:rPr>
              <a:t>Einzigartiger Schutz im Arbeitsrecht (keine Streitwertgrenze, keine Bruttojahreslohnbegrenzung, kein Ausschluss von Geschäftsleitungsmitgliedern, Boni und Gratifikationen)</a:t>
            </a:r>
          </a:p>
          <a:p>
            <a:pPr marL="177800" indent="-1778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658CCB"/>
              </a:buClr>
              <a:buFont typeface="Arial" panose="020B0604020202020204" pitchFamily="34" charset="0"/>
              <a:buChar char="•"/>
              <a:defRPr/>
            </a:pPr>
            <a:r>
              <a:rPr lang="de-CH" sz="1200" kern="100" dirty="0">
                <a:ea typeface="Inter" panose="02000503000000020004" pitchFamily="50" charset="0"/>
                <a:cs typeface="Inter" panose="02000503000000020004" pitchFamily="50" charset="0"/>
              </a:rPr>
              <a:t>Datenschutzrecht (inkl. DSGVO) weltweit versichert</a:t>
            </a:r>
          </a:p>
          <a:p>
            <a:pPr marL="177800" indent="-1778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658CCB"/>
              </a:buClr>
              <a:buFont typeface="Arial" panose="020B0604020202020204" pitchFamily="34" charset="0"/>
              <a:buChar char="•"/>
              <a:defRPr/>
            </a:pPr>
            <a:r>
              <a:rPr lang="de-CH" sz="1200" kern="100" dirty="0">
                <a:ea typeface="Inter" panose="02000503000000020004" pitchFamily="50" charset="0"/>
                <a:cs typeface="Inter" panose="02000503000000020004" pitchFamily="50" charset="0"/>
              </a:rPr>
              <a:t>Weltweiter Schutz im Patienten-, Internet- und Urheberrecht</a:t>
            </a:r>
          </a:p>
          <a:p>
            <a:pPr marL="177800" indent="-1778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658CCB"/>
              </a:buClr>
              <a:buFont typeface="Arial" panose="020B0604020202020204" pitchFamily="34" charset="0"/>
              <a:buChar char="•"/>
              <a:defRPr/>
            </a:pPr>
            <a:r>
              <a:rPr lang="de-CH" sz="1200" kern="100" dirty="0">
                <a:ea typeface="Inter" panose="02000503000000020004" pitchFamily="50" charset="0"/>
                <a:cs typeface="Inter" panose="02000503000000020004" pitchFamily="50" charset="0"/>
              </a:rPr>
              <a:t>Keine Einschränkungen auf obligationenrechtliche- oder Konsumenten-Verträge im Vertragsrecht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e-CH" sz="1200" b="1" kern="100" dirty="0">
                <a:ea typeface="Inter" panose="02000503000000020004" pitchFamily="50" charset="0"/>
                <a:cs typeface="Inter" panose="02000503000000020004" pitchFamily="50" charset="0"/>
              </a:rPr>
              <a:t>Variante XL</a:t>
            </a:r>
          </a:p>
          <a:p>
            <a:pPr marL="177800" indent="-1778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658CCB"/>
              </a:buClr>
              <a:buFont typeface="Arial" panose="020B0604020202020204" pitchFamily="34" charset="0"/>
              <a:buChar char="•"/>
              <a:defRPr/>
            </a:pPr>
            <a:r>
              <a:rPr lang="de-CH" sz="1200" kern="100" dirty="0">
                <a:ea typeface="Inter" panose="02000503000000020004" pitchFamily="50" charset="0"/>
                <a:cs typeface="Inter" panose="02000503000000020004" pitchFamily="50" charset="0"/>
              </a:rPr>
              <a:t>Versicherung spezifischer Rechtsgebiete wie Erb-, Familien-, Schul- und Steuerrecht</a:t>
            </a:r>
            <a:endParaRPr lang="de-DE" sz="1200" kern="100" dirty="0"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177800" indent="-1778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658CCB"/>
              </a:buClr>
              <a:buFont typeface="Arial" panose="020B0604020202020204" pitchFamily="34" charset="0"/>
              <a:buChar char="•"/>
              <a:defRPr/>
            </a:pPr>
            <a:r>
              <a:rPr lang="de-DE" sz="1200" kern="100" dirty="0">
                <a:ea typeface="Inter" panose="02000503000000020004" pitchFamily="50" charset="0"/>
                <a:cs typeface="Inter" panose="02000503000000020004" pitchFamily="50" charset="0"/>
              </a:rPr>
              <a:t>Einsprachen gegen eigene Bauvorhaben sowie Bauvorhaben gegen Nachbarn durch das öffentliche Bau- und Planungsrecht versichert</a:t>
            </a:r>
          </a:p>
          <a:p>
            <a:pPr marL="177800" indent="-1778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658CCB"/>
              </a:buClr>
              <a:buFont typeface="Arial" panose="020B0604020202020204" pitchFamily="34" charset="0"/>
              <a:buChar char="•"/>
              <a:defRPr/>
            </a:pPr>
            <a:r>
              <a:rPr lang="de-CH" sz="1200" kern="100" dirty="0">
                <a:ea typeface="Inter" panose="02000503000000020004" pitchFamily="50" charset="0"/>
                <a:cs typeface="Inter" panose="02000503000000020004" pitchFamily="50" charset="0"/>
              </a:rPr>
              <a:t>Gesamtbausumme bis CHF 500’000 im Bauherrenrechtsschutz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1318125B-029D-AD28-3B35-4E90434ABCC7}"/>
              </a:ext>
            </a:extLst>
          </p:cNvPr>
          <p:cNvSpPr txBox="1">
            <a:spLocks/>
          </p:cNvSpPr>
          <p:nvPr/>
        </p:nvSpPr>
        <p:spPr>
          <a:xfrm>
            <a:off x="395537" y="237159"/>
            <a:ext cx="3894476" cy="41989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Playfair Display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de-CH" dirty="0"/>
              <a:t>Darum Dextra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1F9B086-9430-BF2C-8534-6C1E9427EFCE}"/>
              </a:ext>
            </a:extLst>
          </p:cNvPr>
          <p:cNvSpPr txBox="1">
            <a:spLocks/>
          </p:cNvSpPr>
          <p:nvPr/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727272"/>
                </a:solidFill>
              </a:rPr>
              <a:t>Produktspezifische Vorteile für Privatpersonen</a:t>
            </a:r>
          </a:p>
        </p:txBody>
      </p:sp>
    </p:spTree>
    <p:extLst>
      <p:ext uri="{BB962C8B-B14F-4D97-AF65-F5344CB8AC3E}">
        <p14:creationId xmlns:p14="http://schemas.microsoft.com/office/powerpoint/2010/main" val="31776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794362C-3395-6C3E-3BB9-283CD3D82D69}"/>
              </a:ext>
            </a:extLst>
          </p:cNvPr>
          <p:cNvSpPr/>
          <p:nvPr/>
        </p:nvSpPr>
        <p:spPr bwMode="auto">
          <a:xfrm>
            <a:off x="5374703" y="1274910"/>
            <a:ext cx="3602360" cy="2448968"/>
          </a:xfrm>
          <a:prstGeom prst="roundRect">
            <a:avLst>
              <a:gd name="adj" fmla="val 0"/>
            </a:avLst>
          </a:prstGeom>
          <a:solidFill>
            <a:srgbClr val="FF0000">
              <a:alpha val="5098"/>
            </a:srgbClr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400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4F9CF1F-01F9-D312-F9A2-64A867C52112}"/>
              </a:ext>
            </a:extLst>
          </p:cNvPr>
          <p:cNvSpPr/>
          <p:nvPr/>
        </p:nvSpPr>
        <p:spPr bwMode="auto">
          <a:xfrm>
            <a:off x="395289" y="1274911"/>
            <a:ext cx="4896791" cy="3182805"/>
          </a:xfrm>
          <a:prstGeom prst="roundRect">
            <a:avLst>
              <a:gd name="adj" fmla="val 0"/>
            </a:avLst>
          </a:prstGeom>
          <a:solidFill>
            <a:srgbClr val="E8F4F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CH" sz="1400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1318125B-029D-AD28-3B35-4E90434ABCC7}"/>
              </a:ext>
            </a:extLst>
          </p:cNvPr>
          <p:cNvSpPr txBox="1">
            <a:spLocks/>
          </p:cNvSpPr>
          <p:nvPr/>
        </p:nvSpPr>
        <p:spPr>
          <a:xfrm>
            <a:off x="395536" y="237159"/>
            <a:ext cx="6408712" cy="41989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Playfair Display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Versicherte Leistungen und Ausschlüsse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1F9B086-9430-BF2C-8534-6C1E9427EFCE}"/>
              </a:ext>
            </a:extLst>
          </p:cNvPr>
          <p:cNvSpPr txBox="1">
            <a:spLocks/>
          </p:cNvSpPr>
          <p:nvPr/>
        </p:nvSpPr>
        <p:spPr>
          <a:xfrm>
            <a:off x="395289" y="669136"/>
            <a:ext cx="7201047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 baseline="0">
                <a:solidFill>
                  <a:srgbClr val="FDC84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727272"/>
                </a:solidFill>
              </a:rPr>
              <a:t>Was ist versichert, was nicht?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2BA2825-D1F8-6750-0318-8C57345D47C7}"/>
              </a:ext>
            </a:extLst>
          </p:cNvPr>
          <p:cNvSpPr/>
          <p:nvPr/>
        </p:nvSpPr>
        <p:spPr>
          <a:xfrm>
            <a:off x="5374702" y="1274911"/>
            <a:ext cx="3602360" cy="2362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FF0000"/>
              </a:buClr>
              <a:buFont typeface="Segoe UI Symbol" panose="020B0502040204020203" pitchFamily="34" charset="0"/>
              <a:buChar char="✕"/>
              <a:tabLst>
                <a:tab pos="87313" algn="l"/>
              </a:tabLst>
            </a:pPr>
            <a:r>
              <a:rPr lang="de-DE" sz="800" dirty="0">
                <a:solidFill>
                  <a:srgbClr val="000000"/>
                </a:solidFill>
              </a:rPr>
              <a:t>Fälle gegen Dextra, deren Organe, Mitarbeitende und Beauftragte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FF0000"/>
              </a:buClr>
              <a:buFont typeface="Segoe UI Symbol" panose="020B0502040204020203" pitchFamily="34" charset="0"/>
              <a:buChar char="✕"/>
              <a:tabLst>
                <a:tab pos="87313" algn="l"/>
              </a:tabLst>
            </a:pPr>
            <a:r>
              <a:rPr lang="de-DE" sz="800" b="1" dirty="0">
                <a:solidFill>
                  <a:srgbClr val="000000"/>
                </a:solidFill>
              </a:rPr>
              <a:t>Fälle gegen Personen, die über dieselbe Police versichert sind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FF0000"/>
              </a:buClr>
              <a:buFont typeface="Segoe UI Symbol" panose="020B0502040204020203" pitchFamily="34" charset="0"/>
              <a:buChar char="✕"/>
              <a:tabLst>
                <a:tab pos="87313" algn="l"/>
              </a:tabLst>
            </a:pPr>
            <a:r>
              <a:rPr lang="de-DE" sz="800" dirty="0">
                <a:solidFill>
                  <a:srgbClr val="000000"/>
                </a:solidFill>
              </a:rPr>
              <a:t>Nach- und Strafsteuerverfahren sowie Bewertung von Immobilien und Gesellschaftsanteilen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FF0000"/>
              </a:buClr>
              <a:buFont typeface="Segoe UI Symbol" panose="020B0502040204020203" pitchFamily="34" charset="0"/>
              <a:buChar char="✕"/>
              <a:tabLst>
                <a:tab pos="87313" algn="l"/>
              </a:tabLst>
            </a:pPr>
            <a:r>
              <a:rPr lang="de-DE" sz="800" dirty="0">
                <a:solidFill>
                  <a:srgbClr val="000000"/>
                </a:solidFill>
              </a:rPr>
              <a:t>Verfahren vor internationalen oder supranationalen Gerichten und Schiedsgerichten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FF0000"/>
              </a:buClr>
              <a:buFont typeface="Segoe UI Symbol" panose="020B0502040204020203" pitchFamily="34" charset="0"/>
              <a:buChar char="✕"/>
              <a:tabLst>
                <a:tab pos="87313" algn="l"/>
              </a:tabLst>
            </a:pPr>
            <a:r>
              <a:rPr lang="de-CH" sz="800" dirty="0">
                <a:solidFill>
                  <a:srgbClr val="000000"/>
                </a:solidFill>
              </a:rPr>
              <a:t>Stiftungs- und Gesellschaftsrecht</a:t>
            </a:r>
            <a:endParaRPr lang="de-DE" sz="800" dirty="0">
              <a:solidFill>
                <a:srgbClr val="000000"/>
              </a:solidFill>
            </a:endParaRP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FF0000"/>
              </a:buClr>
              <a:buFont typeface="Segoe UI Symbol" panose="020B0502040204020203" pitchFamily="34" charset="0"/>
              <a:buChar char="✕"/>
              <a:tabLst>
                <a:tab pos="87313" algn="l"/>
              </a:tabLst>
            </a:pPr>
            <a:r>
              <a:rPr kumimoji="0" lang="de-CH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Durch nicht berechtigte Lenker oder unter Alkohol von </a:t>
            </a:r>
            <a:r>
              <a:rPr lang="de-CH" sz="800" dirty="0">
                <a:solidFill>
                  <a:srgbClr val="000000"/>
                </a:solidFill>
              </a:rPr>
              <a:t>1.6‰</a:t>
            </a:r>
            <a:r>
              <a:rPr kumimoji="0" lang="de-CH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oder mehr verursachte Fälle, sowie Fälle zur Abklärung der Fahreignung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FF0000"/>
              </a:buClr>
              <a:buFont typeface="Segoe UI Symbol" panose="020B0502040204020203" pitchFamily="34" charset="0"/>
              <a:buChar char="✕"/>
              <a:tabLst>
                <a:tab pos="87313" algn="l"/>
              </a:tabLst>
            </a:pPr>
            <a:r>
              <a:rPr kumimoji="0" lang="de-CH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Handel von </a:t>
            </a: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Wertpapieren</a:t>
            </a:r>
            <a:r>
              <a:rPr kumimoji="0" lang="de-CH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Kunstgegenstände, Beteiligung an Unternehmen, Spekulations- und </a:t>
            </a: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Anlagegeschäfte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FF0000"/>
              </a:buClr>
              <a:buFont typeface="Segoe UI Symbol" panose="020B0502040204020203" pitchFamily="34" charset="0"/>
              <a:buChar char="✕"/>
              <a:tabLst>
                <a:tab pos="87313" algn="l"/>
              </a:tabLst>
            </a:pP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Vorsätzliche Straftaten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FF0000"/>
              </a:buClr>
              <a:buFont typeface="Segoe UI Symbol" panose="020B0502040204020203" pitchFamily="34" charset="0"/>
              <a:buChar char="✕"/>
              <a:tabLst>
                <a:tab pos="87313" algn="l"/>
              </a:tabLst>
            </a:pPr>
            <a:r>
              <a:rPr kumimoji="0" lang="de-CH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Abgetretene Forderungen, Schuldübernahmen, Bürgschaften, Spiel &amp; Wette</a:t>
            </a: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FB0BDC4-DB21-B9F9-7381-2E2E438DB92F}"/>
              </a:ext>
            </a:extLst>
          </p:cNvPr>
          <p:cNvSpPr/>
          <p:nvPr/>
        </p:nvSpPr>
        <p:spPr>
          <a:xfrm>
            <a:off x="420744" y="1274911"/>
            <a:ext cx="4896792" cy="31828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"/>
              <a:tabLst>
                <a:tab pos="87313" algn="l"/>
              </a:tabLst>
            </a:pPr>
            <a:r>
              <a:rPr lang="de-DE" sz="800" dirty="0">
                <a:solidFill>
                  <a:srgbClr val="000000"/>
                </a:solidFill>
              </a:rPr>
              <a:t>Bearbeitung des Rechtsfalls durch Anwälte und Juristen von Dextra. 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"/>
              <a:tabLst>
                <a:tab pos="87313" algn="l"/>
              </a:tabLst>
            </a:pPr>
            <a:r>
              <a:rPr lang="de-DE" sz="800" b="1" dirty="0">
                <a:solidFill>
                  <a:srgbClr val="000000"/>
                </a:solidFill>
              </a:rPr>
              <a:t>Kosten für notwendige, ortsübliche Anwaltshonorare.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"/>
              <a:tabLst>
                <a:tab pos="87313" algn="l"/>
              </a:tabLst>
            </a:pPr>
            <a:r>
              <a:rPr lang="de-DE" sz="800" dirty="0">
                <a:solidFill>
                  <a:srgbClr val="000000"/>
                </a:solidFill>
              </a:rPr>
              <a:t>Kosten für notwendige Gutachten, Expertisen und Analysen.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"/>
              <a:tabLst>
                <a:tab pos="87313" algn="l"/>
              </a:tabLst>
            </a:pPr>
            <a:r>
              <a:rPr lang="de-DE" sz="800" b="1" dirty="0">
                <a:solidFill>
                  <a:srgbClr val="000000"/>
                </a:solidFill>
              </a:rPr>
              <a:t>Gerichts- und sonstige Verfahrenskosten </a:t>
            </a:r>
            <a:r>
              <a:rPr lang="de-DE" sz="800" dirty="0">
                <a:solidFill>
                  <a:srgbClr val="000000"/>
                </a:solidFill>
              </a:rPr>
              <a:t>inkl. notwendiger Übersetzungskosten.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"/>
              <a:tabLst>
                <a:tab pos="87313" algn="l"/>
              </a:tabLst>
            </a:pPr>
            <a:r>
              <a:rPr lang="de-DE" sz="800" dirty="0">
                <a:solidFill>
                  <a:srgbClr val="000000"/>
                </a:solidFill>
              </a:rPr>
              <a:t>Parteientschädigungen an die Gegenpartei. 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"/>
              <a:tabLst>
                <a:tab pos="87313" algn="l"/>
              </a:tabLst>
            </a:pPr>
            <a:r>
              <a:rPr lang="de-DE" sz="800" dirty="0">
                <a:solidFill>
                  <a:srgbClr val="000000"/>
                </a:solidFill>
              </a:rPr>
              <a:t>Schiedsgerichts- und Mediationskosten. 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"/>
              <a:tabLst>
                <a:tab pos="87313" algn="l"/>
              </a:tabLst>
            </a:pPr>
            <a:r>
              <a:rPr lang="de-DE" sz="800" dirty="0">
                <a:solidFill>
                  <a:srgbClr val="000000"/>
                </a:solidFill>
              </a:rPr>
              <a:t>Inkassokosten bis zum Vorliegen eines Pfändungsverlustscheins oder bis zur Konkursandrohung.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"/>
              <a:tabLst>
                <a:tab pos="87313" algn="l"/>
              </a:tabLst>
            </a:pPr>
            <a:r>
              <a:rPr lang="de-DE" sz="800" dirty="0">
                <a:solidFill>
                  <a:srgbClr val="000000"/>
                </a:solidFill>
              </a:rPr>
              <a:t>Gesuch um Nichtbekanntgabe eines Eintrags im Schweizer Betreibungsregister, der für Dritte einsehbar ist.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"/>
              <a:tabLst>
                <a:tab pos="87313" algn="l"/>
              </a:tabLst>
            </a:pPr>
            <a:r>
              <a:rPr lang="de-DE" sz="800" dirty="0">
                <a:solidFill>
                  <a:srgbClr val="000000"/>
                </a:solidFill>
              </a:rPr>
              <a:t>Notwendige Reisekosten für Vorladungen </a:t>
            </a:r>
            <a:r>
              <a:rPr lang="de-DE" sz="800" dirty="0" err="1">
                <a:solidFill>
                  <a:srgbClr val="000000"/>
                </a:solidFill>
              </a:rPr>
              <a:t>ausserhalb</a:t>
            </a:r>
            <a:r>
              <a:rPr lang="de-DE" sz="800" dirty="0">
                <a:solidFill>
                  <a:srgbClr val="000000"/>
                </a:solidFill>
              </a:rPr>
              <a:t> des Wohnsitzkantons.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"/>
              <a:tabLst>
                <a:tab pos="87313" algn="l"/>
              </a:tabLst>
            </a:pPr>
            <a:r>
              <a:rPr lang="de-DE" sz="800" dirty="0">
                <a:solidFill>
                  <a:srgbClr val="000000"/>
                </a:solidFill>
              </a:rPr>
              <a:t>Vorschuss von Strafkautionen zur Vermeidung von Untersuchungshaft.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"/>
              <a:tabLst>
                <a:tab pos="87313" algn="l"/>
              </a:tabLst>
            </a:pPr>
            <a:r>
              <a:rPr lang="de-DE" sz="800" b="1" dirty="0">
                <a:solidFill>
                  <a:srgbClr val="000000"/>
                </a:solidFill>
              </a:rPr>
              <a:t>Schreibgebühren und Verwaltungskosten für einen Strafbefehl oder Administrativmassnahme.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"/>
              <a:tabLst>
                <a:tab pos="87313" algn="l"/>
              </a:tabLst>
            </a:pPr>
            <a:r>
              <a:rPr lang="de-DE" sz="800" dirty="0">
                <a:solidFill>
                  <a:srgbClr val="000000"/>
                </a:solidFill>
              </a:rPr>
              <a:t>Ausgewiesener Verdienstausfall bei Vorladungen.</a:t>
            </a: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"/>
              <a:tabLst>
                <a:tab pos="87313" algn="l"/>
              </a:tabLst>
            </a:pPr>
            <a:r>
              <a:rPr lang="de-DE" sz="800" dirty="0">
                <a:solidFill>
                  <a:srgbClr val="000000"/>
                </a:solidFill>
              </a:rPr>
              <a:t>Vorschussweise Übernahme der Kosten eines </a:t>
            </a:r>
            <a:r>
              <a:rPr lang="de-DE" sz="800" b="1" dirty="0">
                <a:solidFill>
                  <a:srgbClr val="000000"/>
                </a:solidFill>
              </a:rPr>
              <a:t>Anwalts der ersten Stunde bis CHF 5’000</a:t>
            </a:r>
            <a:r>
              <a:rPr lang="de-DE" sz="800" dirty="0">
                <a:solidFill>
                  <a:srgbClr val="000000"/>
                </a:solidFill>
              </a:rPr>
              <a:t>. Bei Verurteilung wegen eines Vorsatzdelikts oder bei Einstellung infolge eines Vergleichs ist der Vorschuss zurückzuzahlen.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3E5C550-D8B7-555B-62A4-07F4F0F599C4}"/>
              </a:ext>
            </a:extLst>
          </p:cNvPr>
          <p:cNvSpPr/>
          <p:nvPr/>
        </p:nvSpPr>
        <p:spPr>
          <a:xfrm>
            <a:off x="395289" y="987574"/>
            <a:ext cx="4896791" cy="287337"/>
          </a:xfrm>
          <a:prstGeom prst="roundRect">
            <a:avLst>
              <a:gd name="adj" fmla="val 0"/>
            </a:avLst>
          </a:prstGeom>
          <a:solidFill>
            <a:srgbClr val="CAE7DD">
              <a:alpha val="80000"/>
            </a:srgbClr>
          </a:solidFill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custGeom>
                    <a:avLst/>
                    <a:gdLst>
                      <a:gd name="connsiteX0" fmla="*/ 0 w 2351549"/>
                      <a:gd name="connsiteY0" fmla="*/ 51754 h 310515"/>
                      <a:gd name="connsiteX1" fmla="*/ 51754 w 2351549"/>
                      <a:gd name="connsiteY1" fmla="*/ 0 h 310515"/>
                      <a:gd name="connsiteX2" fmla="*/ 546323 w 2351549"/>
                      <a:gd name="connsiteY2" fmla="*/ 0 h 310515"/>
                      <a:gd name="connsiteX3" fmla="*/ 1040892 w 2351549"/>
                      <a:gd name="connsiteY3" fmla="*/ 0 h 310515"/>
                      <a:gd name="connsiteX4" fmla="*/ 1647863 w 2351549"/>
                      <a:gd name="connsiteY4" fmla="*/ 0 h 310515"/>
                      <a:gd name="connsiteX5" fmla="*/ 2299795 w 2351549"/>
                      <a:gd name="connsiteY5" fmla="*/ 0 h 310515"/>
                      <a:gd name="connsiteX6" fmla="*/ 2351549 w 2351549"/>
                      <a:gd name="connsiteY6" fmla="*/ 51754 h 310515"/>
                      <a:gd name="connsiteX7" fmla="*/ 2351549 w 2351549"/>
                      <a:gd name="connsiteY7" fmla="*/ 258761 h 310515"/>
                      <a:gd name="connsiteX8" fmla="*/ 2299795 w 2351549"/>
                      <a:gd name="connsiteY8" fmla="*/ 310515 h 310515"/>
                      <a:gd name="connsiteX9" fmla="*/ 1715304 w 2351549"/>
                      <a:gd name="connsiteY9" fmla="*/ 310515 h 310515"/>
                      <a:gd name="connsiteX10" fmla="*/ 1198255 w 2351549"/>
                      <a:gd name="connsiteY10" fmla="*/ 310515 h 310515"/>
                      <a:gd name="connsiteX11" fmla="*/ 658725 w 2351549"/>
                      <a:gd name="connsiteY11" fmla="*/ 310515 h 310515"/>
                      <a:gd name="connsiteX12" fmla="*/ 51754 w 2351549"/>
                      <a:gd name="connsiteY12" fmla="*/ 310515 h 310515"/>
                      <a:gd name="connsiteX13" fmla="*/ 0 w 2351549"/>
                      <a:gd name="connsiteY13" fmla="*/ 258761 h 310515"/>
                      <a:gd name="connsiteX14" fmla="*/ 0 w 2351549"/>
                      <a:gd name="connsiteY14" fmla="*/ 51754 h 310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51549" h="310515" fill="none" extrusionOk="0">
                        <a:moveTo>
                          <a:pt x="0" y="51754"/>
                        </a:moveTo>
                        <a:cubicBezTo>
                          <a:pt x="4133" y="18138"/>
                          <a:pt x="22281" y="2323"/>
                          <a:pt x="51754" y="0"/>
                        </a:cubicBezTo>
                        <a:cubicBezTo>
                          <a:pt x="180167" y="-11094"/>
                          <a:pt x="350205" y="630"/>
                          <a:pt x="546323" y="0"/>
                        </a:cubicBezTo>
                        <a:cubicBezTo>
                          <a:pt x="742441" y="-630"/>
                          <a:pt x="907043" y="-8792"/>
                          <a:pt x="1040892" y="0"/>
                        </a:cubicBezTo>
                        <a:cubicBezTo>
                          <a:pt x="1174741" y="8792"/>
                          <a:pt x="1349009" y="-18751"/>
                          <a:pt x="1647863" y="0"/>
                        </a:cubicBezTo>
                        <a:cubicBezTo>
                          <a:pt x="1946717" y="18751"/>
                          <a:pt x="2122150" y="30129"/>
                          <a:pt x="2299795" y="0"/>
                        </a:cubicBezTo>
                        <a:cubicBezTo>
                          <a:pt x="2323055" y="-3935"/>
                          <a:pt x="2352846" y="22035"/>
                          <a:pt x="2351549" y="51754"/>
                        </a:cubicBezTo>
                        <a:cubicBezTo>
                          <a:pt x="2356372" y="122598"/>
                          <a:pt x="2343955" y="196016"/>
                          <a:pt x="2351549" y="258761"/>
                        </a:cubicBezTo>
                        <a:cubicBezTo>
                          <a:pt x="2349393" y="281867"/>
                          <a:pt x="2332026" y="314747"/>
                          <a:pt x="2299795" y="310515"/>
                        </a:cubicBezTo>
                        <a:cubicBezTo>
                          <a:pt x="2152126" y="334636"/>
                          <a:pt x="1929478" y="307069"/>
                          <a:pt x="1715304" y="310515"/>
                        </a:cubicBezTo>
                        <a:cubicBezTo>
                          <a:pt x="1501130" y="313961"/>
                          <a:pt x="1345174" y="328823"/>
                          <a:pt x="1198255" y="310515"/>
                        </a:cubicBezTo>
                        <a:cubicBezTo>
                          <a:pt x="1051336" y="292207"/>
                          <a:pt x="868914" y="295213"/>
                          <a:pt x="658725" y="310515"/>
                        </a:cubicBezTo>
                        <a:cubicBezTo>
                          <a:pt x="448536" y="325818"/>
                          <a:pt x="253110" y="283037"/>
                          <a:pt x="51754" y="310515"/>
                        </a:cubicBezTo>
                        <a:cubicBezTo>
                          <a:pt x="22095" y="313755"/>
                          <a:pt x="1415" y="287366"/>
                          <a:pt x="0" y="258761"/>
                        </a:cubicBezTo>
                        <a:cubicBezTo>
                          <a:pt x="6632" y="189334"/>
                          <a:pt x="-10278" y="120239"/>
                          <a:pt x="0" y="51754"/>
                        </a:cubicBezTo>
                        <a:close/>
                      </a:path>
                      <a:path w="2351549" h="310515" stroke="0" extrusionOk="0">
                        <a:moveTo>
                          <a:pt x="0" y="51754"/>
                        </a:moveTo>
                        <a:cubicBezTo>
                          <a:pt x="-1072" y="19918"/>
                          <a:pt x="29262" y="1470"/>
                          <a:pt x="51754" y="0"/>
                        </a:cubicBezTo>
                        <a:cubicBezTo>
                          <a:pt x="287224" y="27259"/>
                          <a:pt x="360159" y="-5719"/>
                          <a:pt x="613764" y="0"/>
                        </a:cubicBezTo>
                        <a:cubicBezTo>
                          <a:pt x="867369" y="5719"/>
                          <a:pt x="911832" y="-5310"/>
                          <a:pt x="1198255" y="0"/>
                        </a:cubicBezTo>
                        <a:cubicBezTo>
                          <a:pt x="1484678" y="5310"/>
                          <a:pt x="1490247" y="12958"/>
                          <a:pt x="1760265" y="0"/>
                        </a:cubicBezTo>
                        <a:cubicBezTo>
                          <a:pt x="2030283" y="-12958"/>
                          <a:pt x="2181491" y="-10141"/>
                          <a:pt x="2299795" y="0"/>
                        </a:cubicBezTo>
                        <a:cubicBezTo>
                          <a:pt x="2327077" y="5767"/>
                          <a:pt x="2350256" y="24623"/>
                          <a:pt x="2351549" y="51754"/>
                        </a:cubicBezTo>
                        <a:cubicBezTo>
                          <a:pt x="2353892" y="114212"/>
                          <a:pt x="2358150" y="174172"/>
                          <a:pt x="2351549" y="258761"/>
                        </a:cubicBezTo>
                        <a:cubicBezTo>
                          <a:pt x="2352468" y="289114"/>
                          <a:pt x="2332730" y="313783"/>
                          <a:pt x="2299795" y="310515"/>
                        </a:cubicBezTo>
                        <a:cubicBezTo>
                          <a:pt x="2084760" y="297684"/>
                          <a:pt x="1902623" y="323259"/>
                          <a:pt x="1715304" y="310515"/>
                        </a:cubicBezTo>
                        <a:cubicBezTo>
                          <a:pt x="1527985" y="297771"/>
                          <a:pt x="1287468" y="319667"/>
                          <a:pt x="1175775" y="310515"/>
                        </a:cubicBezTo>
                        <a:cubicBezTo>
                          <a:pt x="1064082" y="301363"/>
                          <a:pt x="882749" y="336875"/>
                          <a:pt x="636245" y="310515"/>
                        </a:cubicBezTo>
                        <a:cubicBezTo>
                          <a:pt x="389741" y="284156"/>
                          <a:pt x="173367" y="282489"/>
                          <a:pt x="51754" y="310515"/>
                        </a:cubicBezTo>
                        <a:cubicBezTo>
                          <a:pt x="26423" y="307408"/>
                          <a:pt x="-1878" y="286359"/>
                          <a:pt x="0" y="258761"/>
                        </a:cubicBezTo>
                        <a:cubicBezTo>
                          <a:pt x="-9879" y="204538"/>
                          <a:pt x="-3573" y="145981"/>
                          <a:pt x="0" y="5175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100" b="1" spc="-20" dirty="0"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Versicherte Leistungen</a:t>
            </a:r>
            <a:endParaRPr lang="de-CH" sz="1000" b="1" i="1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A7487C2-0932-8BE7-780F-122716070D8E}"/>
              </a:ext>
            </a:extLst>
          </p:cNvPr>
          <p:cNvSpPr/>
          <p:nvPr/>
        </p:nvSpPr>
        <p:spPr>
          <a:xfrm>
            <a:off x="5374703" y="987573"/>
            <a:ext cx="3602360" cy="287337"/>
          </a:xfrm>
          <a:prstGeom prst="roundRect">
            <a:avLst>
              <a:gd name="adj" fmla="val 0"/>
            </a:avLst>
          </a:prstGeom>
          <a:solidFill>
            <a:srgbClr val="FF0000">
              <a:alpha val="30196"/>
            </a:srgbClr>
          </a:solidFill>
          <a:ln w="9525" cap="flat">
            <a:solidFill>
              <a:schemeClr val="tx1"/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604318861">
                  <a:custGeom>
                    <a:avLst/>
                    <a:gdLst>
                      <a:gd name="connsiteX0" fmla="*/ 0 w 2351549"/>
                      <a:gd name="connsiteY0" fmla="*/ 51754 h 310515"/>
                      <a:gd name="connsiteX1" fmla="*/ 51754 w 2351549"/>
                      <a:gd name="connsiteY1" fmla="*/ 0 h 310515"/>
                      <a:gd name="connsiteX2" fmla="*/ 546323 w 2351549"/>
                      <a:gd name="connsiteY2" fmla="*/ 0 h 310515"/>
                      <a:gd name="connsiteX3" fmla="*/ 1040892 w 2351549"/>
                      <a:gd name="connsiteY3" fmla="*/ 0 h 310515"/>
                      <a:gd name="connsiteX4" fmla="*/ 1647863 w 2351549"/>
                      <a:gd name="connsiteY4" fmla="*/ 0 h 310515"/>
                      <a:gd name="connsiteX5" fmla="*/ 2299795 w 2351549"/>
                      <a:gd name="connsiteY5" fmla="*/ 0 h 310515"/>
                      <a:gd name="connsiteX6" fmla="*/ 2351549 w 2351549"/>
                      <a:gd name="connsiteY6" fmla="*/ 51754 h 310515"/>
                      <a:gd name="connsiteX7" fmla="*/ 2351549 w 2351549"/>
                      <a:gd name="connsiteY7" fmla="*/ 258761 h 310515"/>
                      <a:gd name="connsiteX8" fmla="*/ 2299795 w 2351549"/>
                      <a:gd name="connsiteY8" fmla="*/ 310515 h 310515"/>
                      <a:gd name="connsiteX9" fmla="*/ 1715304 w 2351549"/>
                      <a:gd name="connsiteY9" fmla="*/ 310515 h 310515"/>
                      <a:gd name="connsiteX10" fmla="*/ 1198255 w 2351549"/>
                      <a:gd name="connsiteY10" fmla="*/ 310515 h 310515"/>
                      <a:gd name="connsiteX11" fmla="*/ 658725 w 2351549"/>
                      <a:gd name="connsiteY11" fmla="*/ 310515 h 310515"/>
                      <a:gd name="connsiteX12" fmla="*/ 51754 w 2351549"/>
                      <a:gd name="connsiteY12" fmla="*/ 310515 h 310515"/>
                      <a:gd name="connsiteX13" fmla="*/ 0 w 2351549"/>
                      <a:gd name="connsiteY13" fmla="*/ 258761 h 310515"/>
                      <a:gd name="connsiteX14" fmla="*/ 0 w 2351549"/>
                      <a:gd name="connsiteY14" fmla="*/ 51754 h 310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51549" h="310515" fill="none" extrusionOk="0">
                        <a:moveTo>
                          <a:pt x="0" y="51754"/>
                        </a:moveTo>
                        <a:cubicBezTo>
                          <a:pt x="4133" y="18138"/>
                          <a:pt x="22281" y="2323"/>
                          <a:pt x="51754" y="0"/>
                        </a:cubicBezTo>
                        <a:cubicBezTo>
                          <a:pt x="180167" y="-11094"/>
                          <a:pt x="350205" y="630"/>
                          <a:pt x="546323" y="0"/>
                        </a:cubicBezTo>
                        <a:cubicBezTo>
                          <a:pt x="742441" y="-630"/>
                          <a:pt x="907043" y="-8792"/>
                          <a:pt x="1040892" y="0"/>
                        </a:cubicBezTo>
                        <a:cubicBezTo>
                          <a:pt x="1174741" y="8792"/>
                          <a:pt x="1349009" y="-18751"/>
                          <a:pt x="1647863" y="0"/>
                        </a:cubicBezTo>
                        <a:cubicBezTo>
                          <a:pt x="1946717" y="18751"/>
                          <a:pt x="2122150" y="30129"/>
                          <a:pt x="2299795" y="0"/>
                        </a:cubicBezTo>
                        <a:cubicBezTo>
                          <a:pt x="2323055" y="-3935"/>
                          <a:pt x="2352846" y="22035"/>
                          <a:pt x="2351549" y="51754"/>
                        </a:cubicBezTo>
                        <a:cubicBezTo>
                          <a:pt x="2356372" y="122598"/>
                          <a:pt x="2343955" y="196016"/>
                          <a:pt x="2351549" y="258761"/>
                        </a:cubicBezTo>
                        <a:cubicBezTo>
                          <a:pt x="2349393" y="281867"/>
                          <a:pt x="2332026" y="314747"/>
                          <a:pt x="2299795" y="310515"/>
                        </a:cubicBezTo>
                        <a:cubicBezTo>
                          <a:pt x="2152126" y="334636"/>
                          <a:pt x="1929478" y="307069"/>
                          <a:pt x="1715304" y="310515"/>
                        </a:cubicBezTo>
                        <a:cubicBezTo>
                          <a:pt x="1501130" y="313961"/>
                          <a:pt x="1345174" y="328823"/>
                          <a:pt x="1198255" y="310515"/>
                        </a:cubicBezTo>
                        <a:cubicBezTo>
                          <a:pt x="1051336" y="292207"/>
                          <a:pt x="868914" y="295213"/>
                          <a:pt x="658725" y="310515"/>
                        </a:cubicBezTo>
                        <a:cubicBezTo>
                          <a:pt x="448536" y="325818"/>
                          <a:pt x="253110" y="283037"/>
                          <a:pt x="51754" y="310515"/>
                        </a:cubicBezTo>
                        <a:cubicBezTo>
                          <a:pt x="22095" y="313755"/>
                          <a:pt x="1415" y="287366"/>
                          <a:pt x="0" y="258761"/>
                        </a:cubicBezTo>
                        <a:cubicBezTo>
                          <a:pt x="6632" y="189334"/>
                          <a:pt x="-10278" y="120239"/>
                          <a:pt x="0" y="51754"/>
                        </a:cubicBezTo>
                        <a:close/>
                      </a:path>
                      <a:path w="2351549" h="310515" stroke="0" extrusionOk="0">
                        <a:moveTo>
                          <a:pt x="0" y="51754"/>
                        </a:moveTo>
                        <a:cubicBezTo>
                          <a:pt x="-1072" y="19918"/>
                          <a:pt x="29262" y="1470"/>
                          <a:pt x="51754" y="0"/>
                        </a:cubicBezTo>
                        <a:cubicBezTo>
                          <a:pt x="287224" y="27259"/>
                          <a:pt x="360159" y="-5719"/>
                          <a:pt x="613764" y="0"/>
                        </a:cubicBezTo>
                        <a:cubicBezTo>
                          <a:pt x="867369" y="5719"/>
                          <a:pt x="911832" y="-5310"/>
                          <a:pt x="1198255" y="0"/>
                        </a:cubicBezTo>
                        <a:cubicBezTo>
                          <a:pt x="1484678" y="5310"/>
                          <a:pt x="1490247" y="12958"/>
                          <a:pt x="1760265" y="0"/>
                        </a:cubicBezTo>
                        <a:cubicBezTo>
                          <a:pt x="2030283" y="-12958"/>
                          <a:pt x="2181491" y="-10141"/>
                          <a:pt x="2299795" y="0"/>
                        </a:cubicBezTo>
                        <a:cubicBezTo>
                          <a:pt x="2327077" y="5767"/>
                          <a:pt x="2350256" y="24623"/>
                          <a:pt x="2351549" y="51754"/>
                        </a:cubicBezTo>
                        <a:cubicBezTo>
                          <a:pt x="2353892" y="114212"/>
                          <a:pt x="2358150" y="174172"/>
                          <a:pt x="2351549" y="258761"/>
                        </a:cubicBezTo>
                        <a:cubicBezTo>
                          <a:pt x="2352468" y="289114"/>
                          <a:pt x="2332730" y="313783"/>
                          <a:pt x="2299795" y="310515"/>
                        </a:cubicBezTo>
                        <a:cubicBezTo>
                          <a:pt x="2084760" y="297684"/>
                          <a:pt x="1902623" y="323259"/>
                          <a:pt x="1715304" y="310515"/>
                        </a:cubicBezTo>
                        <a:cubicBezTo>
                          <a:pt x="1527985" y="297771"/>
                          <a:pt x="1287468" y="319667"/>
                          <a:pt x="1175775" y="310515"/>
                        </a:cubicBezTo>
                        <a:cubicBezTo>
                          <a:pt x="1064082" y="301363"/>
                          <a:pt x="882749" y="336875"/>
                          <a:pt x="636245" y="310515"/>
                        </a:cubicBezTo>
                        <a:cubicBezTo>
                          <a:pt x="389741" y="284156"/>
                          <a:pt x="173367" y="282489"/>
                          <a:pt x="51754" y="310515"/>
                        </a:cubicBezTo>
                        <a:cubicBezTo>
                          <a:pt x="26423" y="307408"/>
                          <a:pt x="-1878" y="286359"/>
                          <a:pt x="0" y="258761"/>
                        </a:cubicBezTo>
                        <a:cubicBezTo>
                          <a:pt x="-9879" y="204538"/>
                          <a:pt x="-3573" y="145981"/>
                          <a:pt x="0" y="5175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de-DE" sz="1100" b="1" spc="-20" dirty="0">
                <a:effectLst/>
                <a:latin typeface="Playfair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Ausschlüsse</a:t>
            </a:r>
            <a:endParaRPr lang="de-CH" sz="1000" b="1" i="1" spc="-20" dirty="0">
              <a:effectLst/>
              <a:latin typeface="Inter" panose="0200050300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71763"/>
      </p:ext>
    </p:extLst>
  </p:cSld>
  <p:clrMapOvr>
    <a:masterClrMapping/>
  </p:clrMapOvr>
</p:sld>
</file>

<file path=ppt/theme/theme1.xml><?xml version="1.0" encoding="utf-8"?>
<a:theme xmlns:a="http://schemas.openxmlformats.org/drawingml/2006/main" name="1_DEXTRA_16_9">
  <a:themeElements>
    <a:clrScheme name="Benutzerdefiniert 5">
      <a:dk1>
        <a:srgbClr val="00142C"/>
      </a:dk1>
      <a:lt1>
        <a:srgbClr val="FBFCFD"/>
      </a:lt1>
      <a:dk2>
        <a:srgbClr val="142E51"/>
      </a:dk2>
      <a:lt2>
        <a:srgbClr val="FBFCFD"/>
      </a:lt2>
      <a:accent1>
        <a:srgbClr val="FDC840"/>
      </a:accent1>
      <a:accent2>
        <a:srgbClr val="B3D4F5"/>
      </a:accent2>
      <a:accent3>
        <a:srgbClr val="E4E2F5"/>
      </a:accent3>
      <a:accent4>
        <a:srgbClr val="00142C"/>
      </a:accent4>
      <a:accent5>
        <a:srgbClr val="00142C"/>
      </a:accent5>
      <a:accent6>
        <a:srgbClr val="00142C"/>
      </a:accent6>
      <a:hlink>
        <a:srgbClr val="658CCB"/>
      </a:hlink>
      <a:folHlink>
        <a:srgbClr val="142E51"/>
      </a:folHlink>
    </a:clrScheme>
    <a:fontScheme name="Dextra Main">
      <a:majorFont>
        <a:latin typeface="Playfair Display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txDef>
      <a:spPr>
        <a:noFill/>
      </a:spPr>
      <a:bodyPr lIns="0" tIns="0" rIns="0" bIns="0" anchor="ctr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BEFEI.pptx" id="{6343210D-EFC4-4F5D-8E83-41BFDC2AE899}" vid="{583C47DA-7CBA-470B-B69C-206B3CCFA14D}"/>
    </a:ext>
  </a:extLst>
</a:theme>
</file>

<file path=ppt/theme/theme2.xml><?xml version="1.0" encoding="utf-8"?>
<a:theme xmlns:a="http://schemas.openxmlformats.org/drawingml/2006/main" name="2_DEXTRA_16_9">
  <a:themeElements>
    <a:clrScheme name="Benutzerdefiniert 4">
      <a:dk1>
        <a:srgbClr val="00142C"/>
      </a:dk1>
      <a:lt1>
        <a:srgbClr val="FBFCFD"/>
      </a:lt1>
      <a:dk2>
        <a:srgbClr val="142E51"/>
      </a:dk2>
      <a:lt2>
        <a:srgbClr val="FBFCFD"/>
      </a:lt2>
      <a:accent1>
        <a:srgbClr val="FDC840"/>
      </a:accent1>
      <a:accent2>
        <a:srgbClr val="B3D4F5"/>
      </a:accent2>
      <a:accent3>
        <a:srgbClr val="E4E2F5"/>
      </a:accent3>
      <a:accent4>
        <a:srgbClr val="00142C"/>
      </a:accent4>
      <a:accent5>
        <a:srgbClr val="00142C"/>
      </a:accent5>
      <a:accent6>
        <a:srgbClr val="00142C"/>
      </a:accent6>
      <a:hlink>
        <a:srgbClr val="B3D4F5"/>
      </a:hlink>
      <a:folHlink>
        <a:srgbClr val="142E51"/>
      </a:folHlink>
    </a:clrScheme>
    <a:fontScheme name="Dextra Main">
      <a:majorFont>
        <a:latin typeface="Playfair Display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txDef>
      <a:spPr>
        <a:noFill/>
        <a:ln>
          <a:noFill/>
        </a:ln>
      </a:spPr>
      <a:bodyPr spcFirstLastPara="1" wrap="square" lIns="0" tIns="45700" rIns="0" bIns="45700" anchor="t" anchorCtr="0">
        <a:noAutofit/>
      </a:bodyPr>
      <a:lstStyle>
        <a:defPPr marL="158750" marR="0" indent="0" algn="l" defTabSz="914400" rtl="0" eaLnBrk="1" fontAlgn="auto" latinLnBrk="0" hangingPunct="1">
          <a:lnSpc>
            <a:spcPct val="100000"/>
          </a:lnSpc>
          <a:spcBef>
            <a:spcPts val="220"/>
          </a:spcBef>
          <a:spcAft>
            <a:spcPts val="0"/>
          </a:spcAft>
          <a:buClr>
            <a:srgbClr val="FBFCFD"/>
          </a:buClr>
          <a:buSzPts val="1100"/>
          <a:buFont typeface="Inter"/>
          <a:buNone/>
          <a:tabLst/>
          <a:defRPr kumimoji="0" sz="1100" b="1" i="0" u="none" strike="noStrike" kern="1200" cap="none" spc="0" normalizeH="0" baseline="0" noProof="0" dirty="0" err="1" smtClean="0">
            <a:ln>
              <a:noFill/>
            </a:ln>
            <a:solidFill>
              <a:srgbClr val="FBFCFD"/>
            </a:solidFill>
            <a:effectLst/>
            <a:uLnTx/>
            <a:uFillTx/>
            <a:latin typeface="Playfair Display"/>
            <a:ea typeface="Playfair Display"/>
            <a:cs typeface="Playfair Display"/>
            <a:sym typeface="Playfair Display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BEFEI.pptx" id="{6343210D-EFC4-4F5D-8E83-41BFDC2AE899}" vid="{583C47DA-7CBA-470B-B69C-206B3CCFA1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980</Words>
  <Application>Microsoft Office PowerPoint</Application>
  <PresentationFormat>Bildschirmpräsentation (16:9)</PresentationFormat>
  <Paragraphs>237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8" baseType="lpstr">
      <vt:lpstr>Amasis MT Pro</vt:lpstr>
      <vt:lpstr>Playfair Display</vt:lpstr>
      <vt:lpstr>Amasis MT Pro Light</vt:lpstr>
      <vt:lpstr>Segoe UI Symbol</vt:lpstr>
      <vt:lpstr>Avenir LT Std 65 Medium</vt:lpstr>
      <vt:lpstr>Inter</vt:lpstr>
      <vt:lpstr>Wingdings</vt:lpstr>
      <vt:lpstr>Arial</vt:lpstr>
      <vt:lpstr>Inter Light</vt:lpstr>
      <vt:lpstr>1_DEXTRA_16_9</vt:lpstr>
      <vt:lpstr>2_DEXTRA_16_9</vt:lpstr>
      <vt:lpstr>Vorteile der neuen Produkte</vt:lpstr>
      <vt:lpstr>Produktübersicht Privatpersonen</vt:lpstr>
      <vt:lpstr>Rechtsgebiete Pakete für Privatpersonen</vt:lpstr>
      <vt:lpstr>Tarife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Einck Florian</dc:creator>
  <cp:lastModifiedBy>Viscusi Nicola</cp:lastModifiedBy>
  <cp:revision>642</cp:revision>
  <cp:lastPrinted>2021-11-30T14:27:34Z</cp:lastPrinted>
  <dcterms:created xsi:type="dcterms:W3CDTF">2021-01-11T11:43:35Z</dcterms:created>
  <dcterms:modified xsi:type="dcterms:W3CDTF">2024-04-30T06:06:14Z</dcterms:modified>
</cp:coreProperties>
</file>